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
      <p:font typeface="Open Sans" charset="1" panose="020B0606030504020204"/>
      <p:regular r:id="rId30"/>
    </p:embeddedFont>
    <p:embeddedFont>
      <p:font typeface="Open Sans Bold" charset="1" panose="020B0806030504020204"/>
      <p:regular r:id="rId31"/>
    </p:embeddedFont>
    <p:embeddedFont>
      <p:font typeface="Open Sans Italics" charset="1" panose="020B0606030504020204"/>
      <p:regular r:id="rId32"/>
    </p:embeddedFont>
    <p:embeddedFont>
      <p:font typeface="Open Sans Bold Italics" charset="1" panose="020B0806030504020204"/>
      <p:regular r:id="rId33"/>
    </p:embeddedFont>
    <p:embeddedFont>
      <p:font typeface="Open Sans Light" charset="1" panose="020B0306030504020204"/>
      <p:regular r:id="rId34"/>
    </p:embeddedFont>
    <p:embeddedFont>
      <p:font typeface="Open Sans Light Italics" charset="1" panose="020B0306030504020204"/>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37.pn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2787210"/>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36347" y="3937884"/>
            <a:ext cx="9815307" cy="2766619"/>
          </a:xfrm>
          <a:prstGeom prst="rect">
            <a:avLst/>
          </a:prstGeom>
        </p:spPr>
        <p:txBody>
          <a:bodyPr anchor="t" rtlCol="false" tIns="0" lIns="0" bIns="0" rIns="0">
            <a:spAutoFit/>
          </a:bodyPr>
          <a:lstStyle/>
          <a:p>
            <a:pPr algn="ctr">
              <a:lnSpc>
                <a:spcPts val="22684"/>
              </a:lnSpc>
            </a:pPr>
            <a:r>
              <a:rPr lang="en-US" sz="16437" spc="1610">
                <a:solidFill>
                  <a:srgbClr val="231F20"/>
                </a:solidFill>
                <a:latin typeface="Oswald Bold"/>
              </a:rPr>
              <a:t>PROJECT</a:t>
            </a:r>
          </a:p>
        </p:txBody>
      </p:sp>
      <p:sp>
        <p:nvSpPr>
          <p:cNvPr name="TextBox 9" id="9"/>
          <p:cNvSpPr txBox="true"/>
          <p:nvPr/>
        </p:nvSpPr>
        <p:spPr>
          <a:xfrm rot="0">
            <a:off x="4236347" y="3042118"/>
            <a:ext cx="9815307" cy="857250"/>
          </a:xfrm>
          <a:prstGeom prst="rect">
            <a:avLst/>
          </a:prstGeom>
        </p:spPr>
        <p:txBody>
          <a:bodyPr anchor="t" rtlCol="false" tIns="0" lIns="0" bIns="0" rIns="0">
            <a:spAutoFit/>
          </a:bodyPr>
          <a:lstStyle/>
          <a:p>
            <a:pPr algn="ctr">
              <a:lnSpc>
                <a:spcPts val="6900"/>
              </a:lnSpc>
            </a:pPr>
            <a:r>
              <a:rPr lang="en-US" sz="5000" spc="490">
                <a:solidFill>
                  <a:srgbClr val="231F20"/>
                </a:solidFill>
                <a:latin typeface="Oswald Bold"/>
              </a:rPr>
              <a:t>PYTHON FOR DATA ANALYSIS</a:t>
            </a:r>
          </a:p>
        </p:txBody>
      </p:sp>
      <p:sp>
        <p:nvSpPr>
          <p:cNvPr name="TextBox 10" id="10"/>
          <p:cNvSpPr txBox="true"/>
          <p:nvPr/>
        </p:nvSpPr>
        <p:spPr>
          <a:xfrm rot="0">
            <a:off x="2719596" y="7067537"/>
            <a:ext cx="12848809"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SARA THIBIERGE - HENRI SERANO - ELOI SIEDLITZ</a:t>
            </a:r>
          </a:p>
        </p:txBody>
      </p:sp>
      <p:sp>
        <p:nvSpPr>
          <p:cNvPr name="TextBox 11" id="11"/>
          <p:cNvSpPr txBox="true"/>
          <p:nvPr/>
        </p:nvSpPr>
        <p:spPr>
          <a:xfrm rot="0">
            <a:off x="2719596" y="8202853"/>
            <a:ext cx="12848809"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30/11/2023</a:t>
            </a:r>
          </a:p>
        </p:txBody>
      </p:sp>
      <p:sp>
        <p:nvSpPr>
          <p:cNvPr name="AutoShape 12" id="12"/>
          <p:cNvSpPr/>
          <p:nvPr/>
        </p:nvSpPr>
        <p:spPr>
          <a:xfrm>
            <a:off x="5897880" y="7932343"/>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5646007" y="-5592278"/>
            <a:ext cx="9162367" cy="9401682"/>
          </a:xfrm>
          <a:custGeom>
            <a:avLst/>
            <a:gdLst/>
            <a:ahLst/>
            <a:cxnLst/>
            <a:rect r="r" b="b" t="t" l="l"/>
            <a:pathLst>
              <a:path h="9401682" w="9162367">
                <a:moveTo>
                  <a:pt x="0" y="0"/>
                </a:moveTo>
                <a:lnTo>
                  <a:pt x="9162367" y="0"/>
                </a:lnTo>
                <a:lnTo>
                  <a:pt x="9162367" y="9401683"/>
                </a:lnTo>
                <a:lnTo>
                  <a:pt x="0" y="9401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32998" y="1976194"/>
            <a:ext cx="16022004" cy="6334612"/>
          </a:xfrm>
          <a:custGeom>
            <a:avLst/>
            <a:gdLst/>
            <a:ahLst/>
            <a:cxnLst/>
            <a:rect r="r" b="b" t="t" l="l"/>
            <a:pathLst>
              <a:path h="6334612" w="16022004">
                <a:moveTo>
                  <a:pt x="0" y="0"/>
                </a:moveTo>
                <a:lnTo>
                  <a:pt x="16022004" y="0"/>
                </a:lnTo>
                <a:lnTo>
                  <a:pt x="16022004" y="6334612"/>
                </a:lnTo>
                <a:lnTo>
                  <a:pt x="0" y="6334612"/>
                </a:lnTo>
                <a:lnTo>
                  <a:pt x="0" y="0"/>
                </a:lnTo>
                <a:close/>
              </a:path>
            </a:pathLst>
          </a:custGeom>
          <a:blipFill>
            <a:blip r:embed="rId5"/>
            <a:stretch>
              <a:fillRect l="0" t="0" r="0" b="0"/>
            </a:stretch>
          </a:blipFill>
        </p:spPr>
      </p:sp>
      <p:sp>
        <p:nvSpPr>
          <p:cNvPr name="TextBox 5" id="5"/>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DATA VISUALISATION</a:t>
            </a:r>
          </a:p>
        </p:txBody>
      </p:sp>
      <p:sp>
        <p:nvSpPr>
          <p:cNvPr name="TextBox 6" id="6"/>
          <p:cNvSpPr txBox="true"/>
          <p:nvPr/>
        </p:nvSpPr>
        <p:spPr>
          <a:xfrm rot="0">
            <a:off x="5395357" y="1273174"/>
            <a:ext cx="7497287" cy="919115"/>
          </a:xfrm>
          <a:prstGeom prst="rect">
            <a:avLst/>
          </a:prstGeom>
        </p:spPr>
        <p:txBody>
          <a:bodyPr anchor="t" rtlCol="false" tIns="0" lIns="0" bIns="0" rIns="0">
            <a:spAutoFit/>
          </a:bodyPr>
          <a:lstStyle/>
          <a:p>
            <a:pPr algn="ctr">
              <a:lnSpc>
                <a:spcPts val="3740"/>
              </a:lnSpc>
            </a:pPr>
            <a:r>
              <a:rPr lang="en-US" sz="2710" spc="265">
                <a:solidFill>
                  <a:srgbClr val="231F20"/>
                </a:solidFill>
                <a:latin typeface="DM Sans Bold"/>
              </a:rPr>
              <a:t>Correlation between Musical features</a:t>
            </a:r>
          </a:p>
          <a:p>
            <a:pPr algn="ctr">
              <a:lnSpc>
                <a:spcPts val="3740"/>
              </a:lnSpc>
              <a:spcBef>
                <a:spcPct val="0"/>
              </a:spcBef>
            </a:pPr>
          </a:p>
        </p:txBody>
      </p:sp>
      <p:sp>
        <p:nvSpPr>
          <p:cNvPr name="TextBox 7" id="7"/>
          <p:cNvSpPr txBox="true"/>
          <p:nvPr/>
        </p:nvSpPr>
        <p:spPr>
          <a:xfrm rot="0">
            <a:off x="0" y="8443960"/>
            <a:ext cx="17849598" cy="1585484"/>
          </a:xfrm>
          <a:prstGeom prst="rect">
            <a:avLst/>
          </a:prstGeom>
        </p:spPr>
        <p:txBody>
          <a:bodyPr anchor="t" rtlCol="false" tIns="0" lIns="0" bIns="0" rIns="0">
            <a:spAutoFit/>
          </a:bodyPr>
          <a:lstStyle/>
          <a:p>
            <a:pPr algn="ctr">
              <a:lnSpc>
                <a:spcPts val="3188"/>
              </a:lnSpc>
              <a:spcBef>
                <a:spcPct val="0"/>
              </a:spcBef>
            </a:pPr>
            <a:r>
              <a:rPr lang="en-US" sz="2310" spc="226">
                <a:solidFill>
                  <a:srgbClr val="231F20"/>
                </a:solidFill>
                <a:latin typeface="DM Sans"/>
              </a:rPr>
              <a:t>We observed a robust positive correlation between loudness and energy, signifying that as the loudness of a song increases, its energy level tends to rise. Conversely, a negative correlation was identified between acousticness and energy, implying that as the acoustic nature of a track increases, there is a tendency for its energy level to decrease.</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74454" y="2541762"/>
            <a:ext cx="17055449" cy="6445197"/>
          </a:xfrm>
          <a:custGeom>
            <a:avLst/>
            <a:gdLst/>
            <a:ahLst/>
            <a:cxnLst/>
            <a:rect r="r" b="b" t="t" l="l"/>
            <a:pathLst>
              <a:path h="6445197" w="17055449">
                <a:moveTo>
                  <a:pt x="0" y="0"/>
                </a:moveTo>
                <a:lnTo>
                  <a:pt x="17055450" y="0"/>
                </a:lnTo>
                <a:lnTo>
                  <a:pt x="17055450" y="6445197"/>
                </a:lnTo>
                <a:lnTo>
                  <a:pt x="0" y="6445197"/>
                </a:lnTo>
                <a:lnTo>
                  <a:pt x="0" y="0"/>
                </a:lnTo>
                <a:close/>
              </a:path>
            </a:pathLst>
          </a:custGeom>
          <a:blipFill>
            <a:blip r:embed="rId5"/>
            <a:stretch>
              <a:fillRect l="0" t="0" r="0" b="0"/>
            </a:stretch>
          </a:blipFill>
        </p:spPr>
      </p:sp>
      <p:sp>
        <p:nvSpPr>
          <p:cNvPr name="TextBox 5" id="5"/>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DATA VISUALISATION</a:t>
            </a:r>
          </a:p>
        </p:txBody>
      </p:sp>
      <p:sp>
        <p:nvSpPr>
          <p:cNvPr name="TextBox 6" id="6"/>
          <p:cNvSpPr txBox="true"/>
          <p:nvPr/>
        </p:nvSpPr>
        <p:spPr>
          <a:xfrm rot="0">
            <a:off x="4658598" y="1622647"/>
            <a:ext cx="8970804" cy="919115"/>
          </a:xfrm>
          <a:prstGeom prst="rect">
            <a:avLst/>
          </a:prstGeom>
        </p:spPr>
        <p:txBody>
          <a:bodyPr anchor="t" rtlCol="false" tIns="0" lIns="0" bIns="0" rIns="0">
            <a:spAutoFit/>
          </a:bodyPr>
          <a:lstStyle/>
          <a:p>
            <a:pPr algn="ctr">
              <a:lnSpc>
                <a:spcPts val="3740"/>
              </a:lnSpc>
            </a:pPr>
            <a:r>
              <a:rPr lang="en-US" sz="2710" spc="265">
                <a:solidFill>
                  <a:srgbClr val="231F20"/>
                </a:solidFill>
                <a:latin typeface="DM Sans Bold"/>
              </a:rPr>
              <a:t>Scatter Plot of loudness levels across energy</a:t>
            </a:r>
          </a:p>
          <a:p>
            <a:pPr algn="ctr">
              <a:lnSpc>
                <a:spcPts val="3740"/>
              </a:lnSpc>
              <a:spcBef>
                <a:spcPct val="0"/>
              </a:spcBef>
            </a:pPr>
          </a:p>
        </p:txBody>
      </p:sp>
      <p:sp>
        <p:nvSpPr>
          <p:cNvPr name="TextBox 7" id="7"/>
          <p:cNvSpPr txBox="true"/>
          <p:nvPr/>
        </p:nvSpPr>
        <p:spPr>
          <a:xfrm rot="0">
            <a:off x="1829946" y="9060778"/>
            <a:ext cx="14144467" cy="452390"/>
          </a:xfrm>
          <a:prstGeom prst="rect">
            <a:avLst/>
          </a:prstGeom>
        </p:spPr>
        <p:txBody>
          <a:bodyPr anchor="t" rtlCol="false" tIns="0" lIns="0" bIns="0" rIns="0">
            <a:spAutoFit/>
          </a:bodyPr>
          <a:lstStyle/>
          <a:p>
            <a:pPr algn="ctr">
              <a:lnSpc>
                <a:spcPts val="3740"/>
              </a:lnSpc>
              <a:spcBef>
                <a:spcPct val="0"/>
              </a:spcBef>
            </a:pPr>
            <a:r>
              <a:rPr lang="en-US" sz="2710" spc="265">
                <a:solidFill>
                  <a:srgbClr val="231F20"/>
                </a:solidFill>
                <a:latin typeface="DM Sans"/>
              </a:rPr>
              <a:t>The relationship between loudness and energy is confirmed in this graph..</a:t>
            </a:r>
          </a:p>
        </p:txBody>
      </p:sp>
      <p:sp>
        <p:nvSpPr>
          <p:cNvPr name="TextBox 8" id="8"/>
          <p:cNvSpPr txBox="true"/>
          <p:nvPr/>
        </p:nvSpPr>
        <p:spPr>
          <a:xfrm rot="0">
            <a:off x="5048911" y="9586987"/>
            <a:ext cx="8514874" cy="919115"/>
          </a:xfrm>
          <a:prstGeom prst="rect">
            <a:avLst/>
          </a:prstGeom>
        </p:spPr>
        <p:txBody>
          <a:bodyPr anchor="t" rtlCol="false" tIns="0" lIns="0" bIns="0" rIns="0">
            <a:spAutoFit/>
          </a:bodyPr>
          <a:lstStyle/>
          <a:p>
            <a:pPr algn="ctr">
              <a:lnSpc>
                <a:spcPts val="3740"/>
              </a:lnSpc>
            </a:pPr>
            <a:r>
              <a:rPr lang="en-US" sz="2710" spc="265">
                <a:solidFill>
                  <a:srgbClr val="231F20"/>
                </a:solidFill>
                <a:latin typeface="DM Sans Bold"/>
              </a:rPr>
              <a:t>The mean loudness of the songs is -6.6 DB </a:t>
            </a:r>
          </a:p>
          <a:p>
            <a:pPr algn="ctr">
              <a:lnSpc>
                <a:spcPts val="3740"/>
              </a:lnSpc>
              <a:spcBef>
                <a:spcPct val="0"/>
              </a:spcBef>
            </a:pP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5312" y="2541762"/>
            <a:ext cx="15977375" cy="6359650"/>
          </a:xfrm>
          <a:custGeom>
            <a:avLst/>
            <a:gdLst/>
            <a:ahLst/>
            <a:cxnLst/>
            <a:rect r="r" b="b" t="t" l="l"/>
            <a:pathLst>
              <a:path h="6359650" w="15977375">
                <a:moveTo>
                  <a:pt x="0" y="0"/>
                </a:moveTo>
                <a:lnTo>
                  <a:pt x="15977376" y="0"/>
                </a:lnTo>
                <a:lnTo>
                  <a:pt x="15977376" y="6359650"/>
                </a:lnTo>
                <a:lnTo>
                  <a:pt x="0" y="6359650"/>
                </a:lnTo>
                <a:lnTo>
                  <a:pt x="0" y="0"/>
                </a:lnTo>
                <a:close/>
              </a:path>
            </a:pathLst>
          </a:custGeom>
          <a:blipFill>
            <a:blip r:embed="rId5"/>
            <a:stretch>
              <a:fillRect l="0" t="0" r="0" b="0"/>
            </a:stretch>
          </a:blipFill>
        </p:spPr>
      </p:sp>
      <p:sp>
        <p:nvSpPr>
          <p:cNvPr name="TextBox 5" id="5"/>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DATA VISUALISATION</a:t>
            </a:r>
          </a:p>
        </p:txBody>
      </p:sp>
      <p:sp>
        <p:nvSpPr>
          <p:cNvPr name="TextBox 6" id="6"/>
          <p:cNvSpPr txBox="true"/>
          <p:nvPr/>
        </p:nvSpPr>
        <p:spPr>
          <a:xfrm rot="0">
            <a:off x="4729480" y="1622647"/>
            <a:ext cx="8829040" cy="919115"/>
          </a:xfrm>
          <a:prstGeom prst="rect">
            <a:avLst/>
          </a:prstGeom>
        </p:spPr>
        <p:txBody>
          <a:bodyPr anchor="t" rtlCol="false" tIns="0" lIns="0" bIns="0" rIns="0">
            <a:spAutoFit/>
          </a:bodyPr>
          <a:lstStyle/>
          <a:p>
            <a:pPr algn="ctr">
              <a:lnSpc>
                <a:spcPts val="3740"/>
              </a:lnSpc>
            </a:pPr>
            <a:r>
              <a:rPr lang="en-US" sz="2710" spc="265">
                <a:solidFill>
                  <a:srgbClr val="231F20"/>
                </a:solidFill>
                <a:latin typeface="DM Sans Bold"/>
              </a:rPr>
              <a:t>Histogram - distribution of music popularity</a:t>
            </a:r>
          </a:p>
          <a:p>
            <a:pPr algn="ctr">
              <a:lnSpc>
                <a:spcPts val="3740"/>
              </a:lnSpc>
              <a:spcBef>
                <a:spcPct val="0"/>
              </a:spcBef>
            </a:pPr>
          </a:p>
        </p:txBody>
      </p:sp>
      <p:sp>
        <p:nvSpPr>
          <p:cNvPr name="TextBox 7" id="7"/>
          <p:cNvSpPr txBox="true"/>
          <p:nvPr/>
        </p:nvSpPr>
        <p:spPr>
          <a:xfrm rot="0">
            <a:off x="3747929" y="9339562"/>
            <a:ext cx="10792142" cy="452390"/>
          </a:xfrm>
          <a:prstGeom prst="rect">
            <a:avLst/>
          </a:prstGeom>
        </p:spPr>
        <p:txBody>
          <a:bodyPr anchor="t" rtlCol="false" tIns="0" lIns="0" bIns="0" rIns="0">
            <a:spAutoFit/>
          </a:bodyPr>
          <a:lstStyle/>
          <a:p>
            <a:pPr algn="ctr">
              <a:lnSpc>
                <a:spcPts val="3740"/>
              </a:lnSpc>
              <a:spcBef>
                <a:spcPct val="0"/>
              </a:spcBef>
            </a:pPr>
            <a:r>
              <a:rPr lang="en-US" sz="2710" spc="265">
                <a:solidFill>
                  <a:srgbClr val="231F20"/>
                </a:solidFill>
                <a:latin typeface="DM Sans"/>
              </a:rPr>
              <a:t>More the music is listened frequently more it is popular.</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5507" y="2339380"/>
            <a:ext cx="15976985" cy="6293964"/>
          </a:xfrm>
          <a:custGeom>
            <a:avLst/>
            <a:gdLst/>
            <a:ahLst/>
            <a:cxnLst/>
            <a:rect r="r" b="b" t="t" l="l"/>
            <a:pathLst>
              <a:path h="6293964" w="15976985">
                <a:moveTo>
                  <a:pt x="0" y="0"/>
                </a:moveTo>
                <a:lnTo>
                  <a:pt x="15976986" y="0"/>
                </a:lnTo>
                <a:lnTo>
                  <a:pt x="15976986" y="6293964"/>
                </a:lnTo>
                <a:lnTo>
                  <a:pt x="0" y="6293964"/>
                </a:lnTo>
                <a:lnTo>
                  <a:pt x="0" y="0"/>
                </a:lnTo>
                <a:close/>
              </a:path>
            </a:pathLst>
          </a:custGeom>
          <a:blipFill>
            <a:blip r:embed="rId5"/>
            <a:stretch>
              <a:fillRect l="0" t="0" r="0" b="0"/>
            </a:stretch>
          </a:blipFill>
        </p:spPr>
      </p:sp>
      <p:sp>
        <p:nvSpPr>
          <p:cNvPr name="TextBox 5" id="5"/>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DATA VISUALISATION</a:t>
            </a:r>
          </a:p>
        </p:txBody>
      </p:sp>
      <p:sp>
        <p:nvSpPr>
          <p:cNvPr name="TextBox 6" id="6"/>
          <p:cNvSpPr txBox="true"/>
          <p:nvPr/>
        </p:nvSpPr>
        <p:spPr>
          <a:xfrm rot="0">
            <a:off x="3399076" y="1622647"/>
            <a:ext cx="11489849" cy="1385840"/>
          </a:xfrm>
          <a:prstGeom prst="rect">
            <a:avLst/>
          </a:prstGeom>
        </p:spPr>
        <p:txBody>
          <a:bodyPr anchor="t" rtlCol="false" tIns="0" lIns="0" bIns="0" rIns="0">
            <a:spAutoFit/>
          </a:bodyPr>
          <a:lstStyle/>
          <a:p>
            <a:pPr algn="ctr">
              <a:lnSpc>
                <a:spcPts val="3740"/>
              </a:lnSpc>
            </a:pPr>
            <a:r>
              <a:rPr lang="en-US" sz="2710" spc="265">
                <a:solidFill>
                  <a:srgbClr val="231F20"/>
                </a:solidFill>
                <a:latin typeface="DM Sans Bold"/>
              </a:rPr>
              <a:t>Scatter Plot: Danceability vs Energy (Colored by Valence)</a:t>
            </a:r>
          </a:p>
          <a:p>
            <a:pPr algn="ctr">
              <a:lnSpc>
                <a:spcPts val="3740"/>
              </a:lnSpc>
            </a:pPr>
          </a:p>
          <a:p>
            <a:pPr algn="ctr">
              <a:lnSpc>
                <a:spcPts val="3740"/>
              </a:lnSpc>
              <a:spcBef>
                <a:spcPct val="0"/>
              </a:spcBef>
            </a:pPr>
          </a:p>
        </p:txBody>
      </p:sp>
      <p:sp>
        <p:nvSpPr>
          <p:cNvPr name="TextBox 7" id="7"/>
          <p:cNvSpPr txBox="true"/>
          <p:nvPr/>
        </p:nvSpPr>
        <p:spPr>
          <a:xfrm rot="0">
            <a:off x="0" y="8783359"/>
            <a:ext cx="18034385" cy="1852565"/>
          </a:xfrm>
          <a:prstGeom prst="rect">
            <a:avLst/>
          </a:prstGeom>
        </p:spPr>
        <p:txBody>
          <a:bodyPr anchor="t" rtlCol="false" tIns="0" lIns="0" bIns="0" rIns="0">
            <a:spAutoFit/>
          </a:bodyPr>
          <a:lstStyle/>
          <a:p>
            <a:pPr algn="ctr">
              <a:lnSpc>
                <a:spcPts val="3740"/>
              </a:lnSpc>
            </a:pPr>
            <a:r>
              <a:rPr lang="en-US" sz="2710" spc="265">
                <a:solidFill>
                  <a:srgbClr val="231F20"/>
                </a:solidFill>
                <a:latin typeface="DM Sans"/>
              </a:rPr>
              <a:t>A distinct cluster is evident in the data, indicating that high energy is associated with both high danceability and valence. Additionally, outliers in the data may represent exceptional songs deviating significantly from the overall trends.</a:t>
            </a:r>
          </a:p>
          <a:p>
            <a:pPr algn="ctr">
              <a:lnSpc>
                <a:spcPts val="3740"/>
              </a:lnSpc>
              <a:spcBef>
                <a:spcPct val="0"/>
              </a:spcBef>
            </a:pP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35848" y="2929838"/>
            <a:ext cx="5827997" cy="6328462"/>
          </a:xfrm>
          <a:custGeom>
            <a:avLst/>
            <a:gdLst/>
            <a:ahLst/>
            <a:cxnLst/>
            <a:rect r="r" b="b" t="t" l="l"/>
            <a:pathLst>
              <a:path h="6328462" w="5827997">
                <a:moveTo>
                  <a:pt x="0" y="0"/>
                </a:moveTo>
                <a:lnTo>
                  <a:pt x="5827996" y="0"/>
                </a:lnTo>
                <a:lnTo>
                  <a:pt x="5827996" y="6328462"/>
                </a:lnTo>
                <a:lnTo>
                  <a:pt x="0" y="6328462"/>
                </a:lnTo>
                <a:lnTo>
                  <a:pt x="0" y="0"/>
                </a:lnTo>
                <a:close/>
              </a:path>
            </a:pathLst>
          </a:custGeom>
          <a:blipFill>
            <a:blip r:embed="rId5"/>
            <a:stretch>
              <a:fillRect l="0" t="0" r="0" b="0"/>
            </a:stretch>
          </a:blipFill>
        </p:spPr>
      </p:sp>
      <p:sp>
        <p:nvSpPr>
          <p:cNvPr name="TextBox 5" id="5"/>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DATA VISUALISATION</a:t>
            </a:r>
          </a:p>
        </p:txBody>
      </p:sp>
      <p:sp>
        <p:nvSpPr>
          <p:cNvPr name="TextBox 6" id="6"/>
          <p:cNvSpPr txBox="true"/>
          <p:nvPr/>
        </p:nvSpPr>
        <p:spPr>
          <a:xfrm rot="0">
            <a:off x="5409089" y="1622647"/>
            <a:ext cx="7469823" cy="1852565"/>
          </a:xfrm>
          <a:prstGeom prst="rect">
            <a:avLst/>
          </a:prstGeom>
        </p:spPr>
        <p:txBody>
          <a:bodyPr anchor="t" rtlCol="false" tIns="0" lIns="0" bIns="0" rIns="0">
            <a:spAutoFit/>
          </a:bodyPr>
          <a:lstStyle/>
          <a:p>
            <a:pPr algn="ctr">
              <a:lnSpc>
                <a:spcPts val="3740"/>
              </a:lnSpc>
            </a:pPr>
            <a:r>
              <a:rPr lang="en-US" sz="2710" spc="265">
                <a:solidFill>
                  <a:srgbClr val="231F20"/>
                </a:solidFill>
                <a:latin typeface="DM Sans Bold"/>
              </a:rPr>
              <a:t>Pie Plot - Proportion of Explicit songs</a:t>
            </a:r>
          </a:p>
          <a:p>
            <a:pPr algn="ctr">
              <a:lnSpc>
                <a:spcPts val="3740"/>
              </a:lnSpc>
            </a:pPr>
          </a:p>
          <a:p>
            <a:pPr algn="ctr">
              <a:lnSpc>
                <a:spcPts val="3740"/>
              </a:lnSpc>
            </a:pPr>
          </a:p>
          <a:p>
            <a:pPr algn="ctr">
              <a:lnSpc>
                <a:spcPts val="3740"/>
              </a:lnSpc>
              <a:spcBef>
                <a:spcPct val="0"/>
              </a:spcBef>
            </a:pPr>
          </a:p>
        </p:txBody>
      </p:sp>
      <p:sp>
        <p:nvSpPr>
          <p:cNvPr name="TextBox 7" id="7"/>
          <p:cNvSpPr txBox="true"/>
          <p:nvPr/>
        </p:nvSpPr>
        <p:spPr>
          <a:xfrm rot="0">
            <a:off x="8852391" y="5377337"/>
            <a:ext cx="7724458" cy="1385840"/>
          </a:xfrm>
          <a:prstGeom prst="rect">
            <a:avLst/>
          </a:prstGeom>
        </p:spPr>
        <p:txBody>
          <a:bodyPr anchor="t" rtlCol="false" tIns="0" lIns="0" bIns="0" rIns="0">
            <a:spAutoFit/>
          </a:bodyPr>
          <a:lstStyle/>
          <a:p>
            <a:pPr algn="ctr">
              <a:lnSpc>
                <a:spcPts val="3740"/>
              </a:lnSpc>
              <a:spcBef>
                <a:spcPct val="0"/>
              </a:spcBef>
            </a:pPr>
            <a:r>
              <a:rPr lang="en-US" sz="2710" spc="265">
                <a:solidFill>
                  <a:srgbClr val="231F20"/>
                </a:solidFill>
                <a:latin typeface="DM Sans"/>
              </a:rPr>
              <a:t>In red we have the proportion of explicit song and in pink the non explicit songs.</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24733" y="2572742"/>
            <a:ext cx="15438533" cy="6128588"/>
          </a:xfrm>
          <a:custGeom>
            <a:avLst/>
            <a:gdLst/>
            <a:ahLst/>
            <a:cxnLst/>
            <a:rect r="r" b="b" t="t" l="l"/>
            <a:pathLst>
              <a:path h="6128588" w="15438533">
                <a:moveTo>
                  <a:pt x="0" y="0"/>
                </a:moveTo>
                <a:lnTo>
                  <a:pt x="15438534" y="0"/>
                </a:lnTo>
                <a:lnTo>
                  <a:pt x="15438534" y="6128588"/>
                </a:lnTo>
                <a:lnTo>
                  <a:pt x="0" y="6128588"/>
                </a:lnTo>
                <a:lnTo>
                  <a:pt x="0" y="0"/>
                </a:lnTo>
                <a:close/>
              </a:path>
            </a:pathLst>
          </a:custGeom>
          <a:blipFill>
            <a:blip r:embed="rId5"/>
            <a:stretch>
              <a:fillRect l="0" t="0" r="0" b="0"/>
            </a:stretch>
          </a:blipFill>
        </p:spPr>
      </p:sp>
      <p:sp>
        <p:nvSpPr>
          <p:cNvPr name="TextBox 5" id="5"/>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DATA VISUALISATION</a:t>
            </a:r>
          </a:p>
        </p:txBody>
      </p:sp>
      <p:sp>
        <p:nvSpPr>
          <p:cNvPr name="TextBox 6" id="6"/>
          <p:cNvSpPr txBox="true"/>
          <p:nvPr/>
        </p:nvSpPr>
        <p:spPr>
          <a:xfrm rot="0">
            <a:off x="5904309" y="1622647"/>
            <a:ext cx="6479381" cy="1852565"/>
          </a:xfrm>
          <a:prstGeom prst="rect">
            <a:avLst/>
          </a:prstGeom>
        </p:spPr>
        <p:txBody>
          <a:bodyPr anchor="t" rtlCol="false" tIns="0" lIns="0" bIns="0" rIns="0">
            <a:spAutoFit/>
          </a:bodyPr>
          <a:lstStyle/>
          <a:p>
            <a:pPr algn="ctr">
              <a:lnSpc>
                <a:spcPts val="3740"/>
              </a:lnSpc>
            </a:pPr>
            <a:r>
              <a:rPr lang="en-US" sz="2710" spc="265">
                <a:solidFill>
                  <a:srgbClr val="231F20"/>
                </a:solidFill>
                <a:latin typeface="DM Sans Bold"/>
              </a:rPr>
              <a:t>Average Song Energy by Country</a:t>
            </a:r>
          </a:p>
          <a:p>
            <a:pPr algn="ctr">
              <a:lnSpc>
                <a:spcPts val="3740"/>
              </a:lnSpc>
            </a:pPr>
          </a:p>
          <a:p>
            <a:pPr algn="ctr">
              <a:lnSpc>
                <a:spcPts val="3740"/>
              </a:lnSpc>
            </a:pPr>
          </a:p>
          <a:p>
            <a:pPr algn="ctr">
              <a:lnSpc>
                <a:spcPts val="3740"/>
              </a:lnSpc>
              <a:spcBef>
                <a:spcPct val="0"/>
              </a:spcBef>
            </a:pPr>
          </a:p>
        </p:txBody>
      </p:sp>
      <p:sp>
        <p:nvSpPr>
          <p:cNvPr name="TextBox 7" id="7"/>
          <p:cNvSpPr txBox="true"/>
          <p:nvPr/>
        </p:nvSpPr>
        <p:spPr>
          <a:xfrm rot="0">
            <a:off x="1028700" y="9139480"/>
            <a:ext cx="16230600" cy="919115"/>
          </a:xfrm>
          <a:prstGeom prst="rect">
            <a:avLst/>
          </a:prstGeom>
        </p:spPr>
        <p:txBody>
          <a:bodyPr anchor="t" rtlCol="false" tIns="0" lIns="0" bIns="0" rIns="0">
            <a:spAutoFit/>
          </a:bodyPr>
          <a:lstStyle/>
          <a:p>
            <a:pPr algn="ctr">
              <a:lnSpc>
                <a:spcPts val="3740"/>
              </a:lnSpc>
              <a:spcBef>
                <a:spcPct val="0"/>
              </a:spcBef>
            </a:pPr>
            <a:r>
              <a:rPr lang="en-US" sz="2710" spc="265">
                <a:solidFill>
                  <a:srgbClr val="231F20"/>
                </a:solidFill>
                <a:latin typeface="DM Sans"/>
              </a:rPr>
              <a:t>We can see that some country have more energetic songs than others ! Like Bulgaria, Japan, Brazil compared to Iceland, Israel, Vietnam.</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5833" y="2323868"/>
            <a:ext cx="15241031" cy="6052789"/>
          </a:xfrm>
          <a:custGeom>
            <a:avLst/>
            <a:gdLst/>
            <a:ahLst/>
            <a:cxnLst/>
            <a:rect r="r" b="b" t="t" l="l"/>
            <a:pathLst>
              <a:path h="6052789" w="15241031">
                <a:moveTo>
                  <a:pt x="0" y="0"/>
                </a:moveTo>
                <a:lnTo>
                  <a:pt x="15241031" y="0"/>
                </a:lnTo>
                <a:lnTo>
                  <a:pt x="15241031" y="6052789"/>
                </a:lnTo>
                <a:lnTo>
                  <a:pt x="0" y="6052789"/>
                </a:lnTo>
                <a:lnTo>
                  <a:pt x="0" y="0"/>
                </a:lnTo>
                <a:close/>
              </a:path>
            </a:pathLst>
          </a:custGeom>
          <a:blipFill>
            <a:blip r:embed="rId5"/>
            <a:stretch>
              <a:fillRect l="0" t="0" r="0" b="0"/>
            </a:stretch>
          </a:blipFill>
        </p:spPr>
      </p:sp>
      <p:sp>
        <p:nvSpPr>
          <p:cNvPr name="TextBox 5" id="5"/>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DATA VISUALISATION</a:t>
            </a:r>
          </a:p>
        </p:txBody>
      </p:sp>
      <p:sp>
        <p:nvSpPr>
          <p:cNvPr name="TextBox 6" id="6"/>
          <p:cNvSpPr txBox="true"/>
          <p:nvPr/>
        </p:nvSpPr>
        <p:spPr>
          <a:xfrm rot="0">
            <a:off x="4273074" y="1622647"/>
            <a:ext cx="9741852" cy="2319290"/>
          </a:xfrm>
          <a:prstGeom prst="rect">
            <a:avLst/>
          </a:prstGeom>
        </p:spPr>
        <p:txBody>
          <a:bodyPr anchor="t" rtlCol="false" tIns="0" lIns="0" bIns="0" rIns="0">
            <a:spAutoFit/>
          </a:bodyPr>
          <a:lstStyle/>
          <a:p>
            <a:pPr algn="ctr">
              <a:lnSpc>
                <a:spcPts val="3740"/>
              </a:lnSpc>
            </a:pPr>
            <a:r>
              <a:rPr lang="en-US" sz="2710" spc="265">
                <a:solidFill>
                  <a:srgbClr val="231F20"/>
                </a:solidFill>
                <a:latin typeface="DM Sans Bold"/>
              </a:rPr>
              <a:t>Relationship Between Valence and Song Duration</a:t>
            </a:r>
          </a:p>
          <a:p>
            <a:pPr algn="ctr">
              <a:lnSpc>
                <a:spcPts val="3740"/>
              </a:lnSpc>
            </a:pPr>
          </a:p>
          <a:p>
            <a:pPr algn="ctr">
              <a:lnSpc>
                <a:spcPts val="3740"/>
              </a:lnSpc>
            </a:pPr>
          </a:p>
          <a:p>
            <a:pPr algn="ctr">
              <a:lnSpc>
                <a:spcPts val="3740"/>
              </a:lnSpc>
            </a:pPr>
          </a:p>
          <a:p>
            <a:pPr algn="ctr">
              <a:lnSpc>
                <a:spcPts val="3740"/>
              </a:lnSpc>
              <a:spcBef>
                <a:spcPct val="0"/>
              </a:spcBef>
            </a:pPr>
          </a:p>
        </p:txBody>
      </p:sp>
      <p:sp>
        <p:nvSpPr>
          <p:cNvPr name="TextBox 7" id="7"/>
          <p:cNvSpPr txBox="true"/>
          <p:nvPr/>
        </p:nvSpPr>
        <p:spPr>
          <a:xfrm rot="0">
            <a:off x="696264" y="8814807"/>
            <a:ext cx="16230600" cy="1852565"/>
          </a:xfrm>
          <a:prstGeom prst="rect">
            <a:avLst/>
          </a:prstGeom>
        </p:spPr>
        <p:txBody>
          <a:bodyPr anchor="t" rtlCol="false" tIns="0" lIns="0" bIns="0" rIns="0">
            <a:spAutoFit/>
          </a:bodyPr>
          <a:lstStyle/>
          <a:p>
            <a:pPr algn="ctr">
              <a:lnSpc>
                <a:spcPts val="3740"/>
              </a:lnSpc>
              <a:spcBef>
                <a:spcPct val="0"/>
              </a:spcBef>
            </a:pPr>
            <a:r>
              <a:rPr lang="en-US" sz="2710" spc="265">
                <a:solidFill>
                  <a:srgbClr val="231F20"/>
                </a:solidFill>
                <a:latin typeface="DM Sans"/>
              </a:rPr>
              <a:t>"Valence" is an emotional dimension describing the mood of a musical piece, with a valence near 0 indicating a sad or melancholic mood, while a valence approaching 1 represents a happy and positive mood. The graph suggests that there is no significant relationship between valence and the duration of the song.</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60395" y="1585574"/>
            <a:ext cx="9652852" cy="8463733"/>
          </a:xfrm>
          <a:custGeom>
            <a:avLst/>
            <a:gdLst/>
            <a:ahLst/>
            <a:cxnLst/>
            <a:rect r="r" b="b" t="t" l="l"/>
            <a:pathLst>
              <a:path h="8463733" w="9652852">
                <a:moveTo>
                  <a:pt x="0" y="0"/>
                </a:moveTo>
                <a:lnTo>
                  <a:pt x="9652852" y="0"/>
                </a:lnTo>
                <a:lnTo>
                  <a:pt x="9652852" y="8463732"/>
                </a:lnTo>
                <a:lnTo>
                  <a:pt x="0" y="8463732"/>
                </a:lnTo>
                <a:lnTo>
                  <a:pt x="0" y="0"/>
                </a:lnTo>
                <a:close/>
              </a:path>
            </a:pathLst>
          </a:custGeom>
          <a:blipFill>
            <a:blip r:embed="rId5"/>
            <a:stretch>
              <a:fillRect l="0" t="0" r="0" b="0"/>
            </a:stretch>
          </a:blipFill>
        </p:spPr>
      </p:sp>
      <p:sp>
        <p:nvSpPr>
          <p:cNvPr name="Freeform 5" id="5"/>
          <p:cNvSpPr/>
          <p:nvPr/>
        </p:nvSpPr>
        <p:spPr>
          <a:xfrm flipH="false" flipV="false" rot="0">
            <a:off x="10611143" y="1585574"/>
            <a:ext cx="6082302" cy="8463733"/>
          </a:xfrm>
          <a:custGeom>
            <a:avLst/>
            <a:gdLst/>
            <a:ahLst/>
            <a:cxnLst/>
            <a:rect r="r" b="b" t="t" l="l"/>
            <a:pathLst>
              <a:path h="8463733" w="6082302">
                <a:moveTo>
                  <a:pt x="0" y="0"/>
                </a:moveTo>
                <a:lnTo>
                  <a:pt x="6082302" y="0"/>
                </a:lnTo>
                <a:lnTo>
                  <a:pt x="6082302" y="8463732"/>
                </a:lnTo>
                <a:lnTo>
                  <a:pt x="0" y="8463732"/>
                </a:lnTo>
                <a:lnTo>
                  <a:pt x="0" y="0"/>
                </a:lnTo>
                <a:close/>
              </a:path>
            </a:pathLst>
          </a:custGeom>
          <a:blipFill>
            <a:blip r:embed="rId6"/>
            <a:stretch>
              <a:fillRect l="0" t="0" r="0" b="0"/>
            </a:stretch>
          </a:blipFill>
        </p:spPr>
      </p:sp>
      <p:sp>
        <p:nvSpPr>
          <p:cNvPr name="TextBox 6" id="6"/>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DATA STATISTICS</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028700" y="602237"/>
            <a:ext cx="12984729" cy="1173480"/>
          </a:xfrm>
          <a:prstGeom prst="rect">
            <a:avLst/>
          </a:prstGeom>
        </p:spPr>
        <p:txBody>
          <a:bodyPr anchor="t" rtlCol="false" tIns="0" lIns="0" bIns="0" rIns="0">
            <a:spAutoFit/>
          </a:bodyPr>
          <a:lstStyle/>
          <a:p>
            <a:pPr marL="0" indent="0" lvl="0">
              <a:lnSpc>
                <a:spcPts val="9659"/>
              </a:lnSpc>
              <a:spcBef>
                <a:spcPct val="0"/>
              </a:spcBef>
            </a:pPr>
            <a:r>
              <a:rPr lang="en-US" sz="6999" spc="685">
                <a:solidFill>
                  <a:srgbClr val="231F20"/>
                </a:solidFill>
                <a:latin typeface="Oswald Bold"/>
              </a:rPr>
              <a:t>STREAMLIT</a:t>
            </a:r>
          </a:p>
        </p:txBody>
      </p:sp>
      <p:sp>
        <p:nvSpPr>
          <p:cNvPr name="TextBox 4" id="4"/>
          <p:cNvSpPr txBox="true"/>
          <p:nvPr/>
        </p:nvSpPr>
        <p:spPr>
          <a:xfrm rot="0">
            <a:off x="1122354" y="2220304"/>
            <a:ext cx="11185392" cy="887088"/>
          </a:xfrm>
          <a:prstGeom prst="rect">
            <a:avLst/>
          </a:prstGeom>
        </p:spPr>
        <p:txBody>
          <a:bodyPr anchor="t" rtlCol="false" tIns="0" lIns="0" bIns="0" rIns="0">
            <a:spAutoFit/>
          </a:bodyPr>
          <a:lstStyle/>
          <a:p>
            <a:pPr>
              <a:lnSpc>
                <a:spcPts val="7279"/>
              </a:lnSpc>
            </a:pPr>
            <a:r>
              <a:rPr lang="en-US" sz="5199">
                <a:solidFill>
                  <a:srgbClr val="231F20"/>
                </a:solidFill>
                <a:latin typeface="Open Sans Bold"/>
              </a:rPr>
              <a:t>3 problematics :</a:t>
            </a:r>
            <a:r>
              <a:rPr lang="en-US" sz="5199">
                <a:solidFill>
                  <a:srgbClr val="231F20"/>
                </a:solidFill>
                <a:latin typeface="Open Sans Bold"/>
              </a:rPr>
              <a:t> </a:t>
            </a:r>
          </a:p>
        </p:txBody>
      </p:sp>
      <p:sp>
        <p:nvSpPr>
          <p:cNvPr name="TextBox 5" id="5"/>
          <p:cNvSpPr txBox="true"/>
          <p:nvPr/>
        </p:nvSpPr>
        <p:spPr>
          <a:xfrm rot="0">
            <a:off x="2154641" y="3363041"/>
            <a:ext cx="12984842" cy="1780459"/>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231F20"/>
                </a:solidFill>
                <a:latin typeface="Open Sans"/>
              </a:rPr>
              <a:t>Data processing managment</a:t>
            </a:r>
          </a:p>
          <a:p>
            <a:pPr algn="ctr" marL="734059" indent="-367030" lvl="1">
              <a:lnSpc>
                <a:spcPts val="4759"/>
              </a:lnSpc>
              <a:buFont typeface="Arial"/>
              <a:buChar char="•"/>
            </a:pPr>
            <a:r>
              <a:rPr lang="en-US" sz="3399">
                <a:solidFill>
                  <a:srgbClr val="231F20"/>
                </a:solidFill>
                <a:latin typeface="Open Sans"/>
              </a:rPr>
              <a:t>Hosting ML algorithm</a:t>
            </a:r>
          </a:p>
          <a:p>
            <a:pPr algn="ctr" marL="734059" indent="-367030" lvl="1">
              <a:lnSpc>
                <a:spcPts val="4759"/>
              </a:lnSpc>
              <a:buFont typeface="Arial"/>
              <a:buChar char="•"/>
            </a:pPr>
            <a:r>
              <a:rPr lang="en-US" sz="3399">
                <a:solidFill>
                  <a:srgbClr val="231F20"/>
                </a:solidFill>
                <a:latin typeface="Open Sans"/>
              </a:rPr>
              <a:t>Calcul optimisation integrated in a website</a:t>
            </a:r>
          </a:p>
        </p:txBody>
      </p:sp>
      <p:sp>
        <p:nvSpPr>
          <p:cNvPr name="TextBox 6" id="6"/>
          <p:cNvSpPr txBox="true"/>
          <p:nvPr/>
        </p:nvSpPr>
        <p:spPr>
          <a:xfrm rot="0">
            <a:off x="1028700" y="5372100"/>
            <a:ext cx="11185392" cy="887088"/>
          </a:xfrm>
          <a:prstGeom prst="rect">
            <a:avLst/>
          </a:prstGeom>
        </p:spPr>
        <p:txBody>
          <a:bodyPr anchor="t" rtlCol="false" tIns="0" lIns="0" bIns="0" rIns="0">
            <a:spAutoFit/>
          </a:bodyPr>
          <a:lstStyle/>
          <a:p>
            <a:pPr>
              <a:lnSpc>
                <a:spcPts val="7279"/>
              </a:lnSpc>
            </a:pPr>
            <a:r>
              <a:rPr lang="en-US" sz="5199">
                <a:solidFill>
                  <a:srgbClr val="231F20"/>
                </a:solidFill>
                <a:latin typeface="Open Sans Bold"/>
              </a:rPr>
              <a:t>Website components</a:t>
            </a:r>
          </a:p>
        </p:txBody>
      </p:sp>
      <p:sp>
        <p:nvSpPr>
          <p:cNvPr name="TextBox 7" id="7"/>
          <p:cNvSpPr txBox="true"/>
          <p:nvPr/>
        </p:nvSpPr>
        <p:spPr>
          <a:xfrm rot="0">
            <a:off x="2060987" y="6514837"/>
            <a:ext cx="14571396" cy="1780459"/>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231F20"/>
                </a:solidFill>
                <a:latin typeface="Open Sans"/>
              </a:rPr>
              <a:t>3 pages : Home, stat, visualisation</a:t>
            </a:r>
          </a:p>
          <a:p>
            <a:pPr algn="ctr" marL="734059" indent="-367030" lvl="1">
              <a:lnSpc>
                <a:spcPts val="4759"/>
              </a:lnSpc>
              <a:buFont typeface="Arial"/>
              <a:buChar char="•"/>
            </a:pPr>
            <a:r>
              <a:rPr lang="en-US" sz="3399">
                <a:solidFill>
                  <a:srgbClr val="231F20"/>
                </a:solidFill>
                <a:latin typeface="Open Sans"/>
              </a:rPr>
              <a:t>6 sliders</a:t>
            </a:r>
          </a:p>
          <a:p>
            <a:pPr algn="ctr" marL="734059" indent="-367030" lvl="1">
              <a:lnSpc>
                <a:spcPts val="4759"/>
              </a:lnSpc>
              <a:buFont typeface="Arial"/>
              <a:buChar char="•"/>
            </a:pPr>
            <a:r>
              <a:rPr lang="en-US" sz="3399">
                <a:solidFill>
                  <a:srgbClr val="231F20"/>
                </a:solidFill>
                <a:latin typeface="Open Sans"/>
              </a:rPr>
              <a:t>Expositions of dataframe</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024395" y="8243395"/>
            <a:ext cx="1456420" cy="900332"/>
          </a:xfrm>
          <a:custGeom>
            <a:avLst/>
            <a:gdLst/>
            <a:ahLst/>
            <a:cxnLst/>
            <a:rect r="r" b="b" t="t" l="l"/>
            <a:pathLst>
              <a:path h="900332" w="1456420">
                <a:moveTo>
                  <a:pt x="0" y="0"/>
                </a:moveTo>
                <a:lnTo>
                  <a:pt x="1456420" y="0"/>
                </a:lnTo>
                <a:lnTo>
                  <a:pt x="1456420" y="900332"/>
                </a:lnTo>
                <a:lnTo>
                  <a:pt x="0" y="900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40216" y="8243395"/>
            <a:ext cx="1602533" cy="900332"/>
          </a:xfrm>
          <a:custGeom>
            <a:avLst/>
            <a:gdLst/>
            <a:ahLst/>
            <a:cxnLst/>
            <a:rect r="r" b="b" t="t" l="l"/>
            <a:pathLst>
              <a:path h="900332" w="1602533">
                <a:moveTo>
                  <a:pt x="0" y="0"/>
                </a:moveTo>
                <a:lnTo>
                  <a:pt x="1602534" y="0"/>
                </a:lnTo>
                <a:lnTo>
                  <a:pt x="1602534" y="900332"/>
                </a:lnTo>
                <a:lnTo>
                  <a:pt x="0" y="900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605125" y="8243395"/>
            <a:ext cx="2399364" cy="702359"/>
          </a:xfrm>
          <a:custGeom>
            <a:avLst/>
            <a:gdLst/>
            <a:ahLst/>
            <a:cxnLst/>
            <a:rect r="r" b="b" t="t" l="l"/>
            <a:pathLst>
              <a:path h="702359" w="2399364">
                <a:moveTo>
                  <a:pt x="0" y="0"/>
                </a:moveTo>
                <a:lnTo>
                  <a:pt x="2399364" y="0"/>
                </a:lnTo>
                <a:lnTo>
                  <a:pt x="2399364" y="702359"/>
                </a:lnTo>
                <a:lnTo>
                  <a:pt x="0" y="7023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157410" y="8594574"/>
            <a:ext cx="2406532" cy="679845"/>
          </a:xfrm>
          <a:custGeom>
            <a:avLst/>
            <a:gdLst/>
            <a:ahLst/>
            <a:cxnLst/>
            <a:rect r="r" b="b" t="t" l="l"/>
            <a:pathLst>
              <a:path h="679845" w="2406532">
                <a:moveTo>
                  <a:pt x="0" y="0"/>
                </a:moveTo>
                <a:lnTo>
                  <a:pt x="2406531" y="0"/>
                </a:lnTo>
                <a:lnTo>
                  <a:pt x="2406531" y="679846"/>
                </a:lnTo>
                <a:lnTo>
                  <a:pt x="0" y="6798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519025" y="8463882"/>
            <a:ext cx="2406532" cy="679845"/>
          </a:xfrm>
          <a:custGeom>
            <a:avLst/>
            <a:gdLst/>
            <a:ahLst/>
            <a:cxnLst/>
            <a:rect r="r" b="b" t="t" l="l"/>
            <a:pathLst>
              <a:path h="679845" w="2406532">
                <a:moveTo>
                  <a:pt x="0" y="0"/>
                </a:moveTo>
                <a:lnTo>
                  <a:pt x="2406531" y="0"/>
                </a:lnTo>
                <a:lnTo>
                  <a:pt x="2406531" y="679845"/>
                </a:lnTo>
                <a:lnTo>
                  <a:pt x="0" y="6798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4920964" y="4723369"/>
            <a:ext cx="1190695" cy="1299531"/>
          </a:xfrm>
          <a:custGeom>
            <a:avLst/>
            <a:gdLst/>
            <a:ahLst/>
            <a:cxnLst/>
            <a:rect r="r" b="b" t="t" l="l"/>
            <a:pathLst>
              <a:path h="1299531" w="1190695">
                <a:moveTo>
                  <a:pt x="0" y="0"/>
                </a:moveTo>
                <a:lnTo>
                  <a:pt x="1190695" y="0"/>
                </a:lnTo>
                <a:lnTo>
                  <a:pt x="1190695" y="1299531"/>
                </a:lnTo>
                <a:lnTo>
                  <a:pt x="0" y="12995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0689039" y="4723369"/>
            <a:ext cx="1299531" cy="1299531"/>
          </a:xfrm>
          <a:custGeom>
            <a:avLst/>
            <a:gdLst/>
            <a:ahLst/>
            <a:cxnLst/>
            <a:rect r="r" b="b" t="t" l="l"/>
            <a:pathLst>
              <a:path h="1299531" w="1299531">
                <a:moveTo>
                  <a:pt x="0" y="0"/>
                </a:moveTo>
                <a:lnTo>
                  <a:pt x="1299531" y="0"/>
                </a:lnTo>
                <a:lnTo>
                  <a:pt x="1299531" y="1299531"/>
                </a:lnTo>
                <a:lnTo>
                  <a:pt x="0" y="12995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1025836" y="1291338"/>
            <a:ext cx="988087" cy="1246798"/>
          </a:xfrm>
          <a:custGeom>
            <a:avLst/>
            <a:gdLst/>
            <a:ahLst/>
            <a:cxnLst/>
            <a:rect r="r" b="b" t="t" l="l"/>
            <a:pathLst>
              <a:path h="1246798" w="988087">
                <a:moveTo>
                  <a:pt x="0" y="0"/>
                </a:moveTo>
                <a:lnTo>
                  <a:pt x="988087" y="0"/>
                </a:lnTo>
                <a:lnTo>
                  <a:pt x="988087" y="1246797"/>
                </a:lnTo>
                <a:lnTo>
                  <a:pt x="0" y="12467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5013354" y="1291338"/>
            <a:ext cx="1115884" cy="1246798"/>
          </a:xfrm>
          <a:custGeom>
            <a:avLst/>
            <a:gdLst/>
            <a:ahLst/>
            <a:cxnLst/>
            <a:rect r="r" b="b" t="t" l="l"/>
            <a:pathLst>
              <a:path h="1246798" w="1115884">
                <a:moveTo>
                  <a:pt x="0" y="0"/>
                </a:moveTo>
                <a:lnTo>
                  <a:pt x="1115884" y="0"/>
                </a:lnTo>
                <a:lnTo>
                  <a:pt x="1115884" y="1246797"/>
                </a:lnTo>
                <a:lnTo>
                  <a:pt x="0" y="1246797"/>
                </a:lnTo>
                <a:lnTo>
                  <a:pt x="0" y="0"/>
                </a:lnTo>
                <a:close/>
              </a:path>
            </a:pathLst>
          </a:custGeom>
          <a:blipFill>
            <a:blip r:embed="rId17"/>
            <a:stretch>
              <a:fillRect l="0" t="0" r="0" b="0"/>
            </a:stretch>
          </a:blipFill>
        </p:spPr>
      </p:sp>
      <p:sp>
        <p:nvSpPr>
          <p:cNvPr name="TextBox 12" id="12"/>
          <p:cNvSpPr txBox="true"/>
          <p:nvPr/>
        </p:nvSpPr>
        <p:spPr>
          <a:xfrm rot="0">
            <a:off x="1028700" y="602237"/>
            <a:ext cx="12984729" cy="1173480"/>
          </a:xfrm>
          <a:prstGeom prst="rect">
            <a:avLst/>
          </a:prstGeom>
        </p:spPr>
        <p:txBody>
          <a:bodyPr anchor="t" rtlCol="false" tIns="0" lIns="0" bIns="0" rIns="0">
            <a:spAutoFit/>
          </a:bodyPr>
          <a:lstStyle/>
          <a:p>
            <a:pPr marL="0" indent="0" lvl="0">
              <a:lnSpc>
                <a:spcPts val="9659"/>
              </a:lnSpc>
              <a:spcBef>
                <a:spcPct val="0"/>
              </a:spcBef>
            </a:pPr>
            <a:r>
              <a:rPr lang="en-US" sz="6999" spc="685">
                <a:solidFill>
                  <a:srgbClr val="231F20"/>
                </a:solidFill>
                <a:latin typeface="Oswald Bold"/>
              </a:rPr>
              <a:t>STREAMLIT</a:t>
            </a:r>
          </a:p>
        </p:txBody>
      </p:sp>
      <p:sp>
        <p:nvSpPr>
          <p:cNvPr name="TextBox 13" id="13"/>
          <p:cNvSpPr txBox="true"/>
          <p:nvPr/>
        </p:nvSpPr>
        <p:spPr>
          <a:xfrm rot="0">
            <a:off x="8580935" y="223385"/>
            <a:ext cx="8536082" cy="887088"/>
          </a:xfrm>
          <a:prstGeom prst="rect">
            <a:avLst/>
          </a:prstGeom>
        </p:spPr>
        <p:txBody>
          <a:bodyPr anchor="t" rtlCol="false" tIns="0" lIns="0" bIns="0" rIns="0">
            <a:spAutoFit/>
          </a:bodyPr>
          <a:lstStyle/>
          <a:p>
            <a:pPr algn="ctr">
              <a:lnSpc>
                <a:spcPts val="7279"/>
              </a:lnSpc>
            </a:pPr>
            <a:r>
              <a:rPr lang="en-US" sz="5199">
                <a:solidFill>
                  <a:srgbClr val="231F20"/>
                </a:solidFill>
                <a:latin typeface="Open Sans Bold"/>
              </a:rPr>
              <a:t>Data Loading managment</a:t>
            </a:r>
          </a:p>
        </p:txBody>
      </p:sp>
      <p:sp>
        <p:nvSpPr>
          <p:cNvPr name="TextBox 14" id="14"/>
          <p:cNvSpPr txBox="true"/>
          <p:nvPr/>
        </p:nvSpPr>
        <p:spPr>
          <a:xfrm rot="0">
            <a:off x="5252560" y="3655305"/>
            <a:ext cx="6761363" cy="887088"/>
          </a:xfrm>
          <a:prstGeom prst="rect">
            <a:avLst/>
          </a:prstGeom>
        </p:spPr>
        <p:txBody>
          <a:bodyPr anchor="t" rtlCol="false" tIns="0" lIns="0" bIns="0" rIns="0">
            <a:spAutoFit/>
          </a:bodyPr>
          <a:lstStyle/>
          <a:p>
            <a:pPr algn="ctr">
              <a:lnSpc>
                <a:spcPts val="7279"/>
              </a:lnSpc>
            </a:pPr>
            <a:r>
              <a:rPr lang="en-US" sz="5199">
                <a:solidFill>
                  <a:srgbClr val="231F20"/>
                </a:solidFill>
                <a:latin typeface="Open Sans Bold"/>
              </a:rPr>
              <a:t>Library optimisation</a:t>
            </a:r>
          </a:p>
        </p:txBody>
      </p:sp>
      <p:sp>
        <p:nvSpPr>
          <p:cNvPr name="TextBox 15" id="15"/>
          <p:cNvSpPr txBox="true"/>
          <p:nvPr/>
        </p:nvSpPr>
        <p:spPr>
          <a:xfrm rot="0">
            <a:off x="2987135" y="7136663"/>
            <a:ext cx="8978106" cy="887095"/>
          </a:xfrm>
          <a:prstGeom prst="rect">
            <a:avLst/>
          </a:prstGeom>
        </p:spPr>
        <p:txBody>
          <a:bodyPr anchor="t" rtlCol="false" tIns="0" lIns="0" bIns="0" rIns="0">
            <a:spAutoFit/>
          </a:bodyPr>
          <a:lstStyle/>
          <a:p>
            <a:pPr algn="ctr">
              <a:lnSpc>
                <a:spcPts val="7279"/>
              </a:lnSpc>
            </a:pPr>
            <a:r>
              <a:rPr lang="en-US" sz="5199">
                <a:solidFill>
                  <a:srgbClr val="231F20"/>
                </a:solidFill>
                <a:latin typeface="Open Sans Bold"/>
              </a:rPr>
              <a:t>Hosting server managment</a:t>
            </a:r>
          </a:p>
        </p:txBody>
      </p:sp>
      <p:sp>
        <p:nvSpPr>
          <p:cNvPr name="TextBox 16" id="16"/>
          <p:cNvSpPr txBox="true"/>
          <p:nvPr/>
        </p:nvSpPr>
        <p:spPr>
          <a:xfrm rot="0">
            <a:off x="10063460" y="2652435"/>
            <a:ext cx="2778429" cy="580363"/>
          </a:xfrm>
          <a:prstGeom prst="rect">
            <a:avLst/>
          </a:prstGeom>
        </p:spPr>
        <p:txBody>
          <a:bodyPr anchor="t" rtlCol="false" tIns="0" lIns="0" bIns="0" rIns="0">
            <a:spAutoFit/>
          </a:bodyPr>
          <a:lstStyle/>
          <a:p>
            <a:pPr algn="ctr">
              <a:lnSpc>
                <a:spcPts val="4759"/>
              </a:lnSpc>
            </a:pPr>
            <a:r>
              <a:rPr lang="en-US" sz="3399">
                <a:solidFill>
                  <a:srgbClr val="231F20"/>
                </a:solidFill>
                <a:latin typeface="Open Sans"/>
              </a:rPr>
              <a:t>Spotify data</a:t>
            </a:r>
          </a:p>
        </p:txBody>
      </p:sp>
      <p:sp>
        <p:nvSpPr>
          <p:cNvPr name="TextBox 17" id="17"/>
          <p:cNvSpPr txBox="true"/>
          <p:nvPr/>
        </p:nvSpPr>
        <p:spPr>
          <a:xfrm rot="0">
            <a:off x="13883293" y="2601198"/>
            <a:ext cx="3376007" cy="580363"/>
          </a:xfrm>
          <a:prstGeom prst="rect">
            <a:avLst/>
          </a:prstGeom>
        </p:spPr>
        <p:txBody>
          <a:bodyPr anchor="t" rtlCol="false" tIns="0" lIns="0" bIns="0" rIns="0">
            <a:spAutoFit/>
          </a:bodyPr>
          <a:lstStyle/>
          <a:p>
            <a:pPr algn="ctr">
              <a:lnSpc>
                <a:spcPts val="4759"/>
              </a:lnSpc>
            </a:pPr>
            <a:r>
              <a:rPr lang="en-US" sz="3399">
                <a:solidFill>
                  <a:srgbClr val="231F20"/>
                </a:solidFill>
                <a:latin typeface="Open Sans"/>
              </a:rPr>
              <a:t>Geo Json data</a:t>
            </a:r>
          </a:p>
        </p:txBody>
      </p:sp>
      <p:sp>
        <p:nvSpPr>
          <p:cNvPr name="TextBox 18" id="18"/>
          <p:cNvSpPr txBox="true"/>
          <p:nvPr/>
        </p:nvSpPr>
        <p:spPr>
          <a:xfrm rot="0">
            <a:off x="3124595" y="6137200"/>
            <a:ext cx="4783433" cy="580363"/>
          </a:xfrm>
          <a:prstGeom prst="rect">
            <a:avLst/>
          </a:prstGeom>
        </p:spPr>
        <p:txBody>
          <a:bodyPr anchor="t" rtlCol="false" tIns="0" lIns="0" bIns="0" rIns="0">
            <a:spAutoFit/>
          </a:bodyPr>
          <a:lstStyle/>
          <a:p>
            <a:pPr algn="ctr">
              <a:lnSpc>
                <a:spcPts val="4759"/>
              </a:lnSpc>
            </a:pPr>
            <a:r>
              <a:rPr lang="en-US" sz="3399">
                <a:solidFill>
                  <a:srgbClr val="231F20"/>
                </a:solidFill>
                <a:latin typeface="Open Sans"/>
              </a:rPr>
              <a:t>Plotlib express library</a:t>
            </a:r>
          </a:p>
        </p:txBody>
      </p:sp>
      <p:sp>
        <p:nvSpPr>
          <p:cNvPr name="TextBox 19" id="19"/>
          <p:cNvSpPr txBox="true"/>
          <p:nvPr/>
        </p:nvSpPr>
        <p:spPr>
          <a:xfrm rot="0">
            <a:off x="8204990" y="6089575"/>
            <a:ext cx="6267628" cy="580363"/>
          </a:xfrm>
          <a:prstGeom prst="rect">
            <a:avLst/>
          </a:prstGeom>
        </p:spPr>
        <p:txBody>
          <a:bodyPr anchor="t" rtlCol="false" tIns="0" lIns="0" bIns="0" rIns="0">
            <a:spAutoFit/>
          </a:bodyPr>
          <a:lstStyle/>
          <a:p>
            <a:pPr algn="ctr">
              <a:lnSpc>
                <a:spcPts val="4759"/>
              </a:lnSpc>
            </a:pPr>
            <a:r>
              <a:rPr lang="en-US" sz="3399">
                <a:solidFill>
                  <a:srgbClr val="231F20"/>
                </a:solidFill>
                <a:latin typeface="Open Sans"/>
              </a:rPr>
              <a:t>Scipy stat + Random Forest</a:t>
            </a:r>
          </a:p>
        </p:txBody>
      </p:sp>
      <p:sp>
        <p:nvSpPr>
          <p:cNvPr name="TextBox 20" id="20"/>
          <p:cNvSpPr txBox="true"/>
          <p:nvPr/>
        </p:nvSpPr>
        <p:spPr>
          <a:xfrm rot="0">
            <a:off x="-639112" y="9207745"/>
            <a:ext cx="4783433" cy="580363"/>
          </a:xfrm>
          <a:prstGeom prst="rect">
            <a:avLst/>
          </a:prstGeom>
        </p:spPr>
        <p:txBody>
          <a:bodyPr anchor="t" rtlCol="false" tIns="0" lIns="0" bIns="0" rIns="0">
            <a:spAutoFit/>
          </a:bodyPr>
          <a:lstStyle/>
          <a:p>
            <a:pPr algn="ctr">
              <a:lnSpc>
                <a:spcPts val="4759"/>
              </a:lnSpc>
            </a:pPr>
            <a:r>
              <a:rPr lang="en-US" sz="3399">
                <a:solidFill>
                  <a:srgbClr val="231F20"/>
                </a:solidFill>
                <a:latin typeface="Open Sans"/>
              </a:rPr>
              <a:t>Streamlit code</a:t>
            </a:r>
          </a:p>
        </p:txBody>
      </p:sp>
      <p:sp>
        <p:nvSpPr>
          <p:cNvPr name="TextBox 21" id="21"/>
          <p:cNvSpPr txBox="true"/>
          <p:nvPr/>
        </p:nvSpPr>
        <p:spPr>
          <a:xfrm rot="0">
            <a:off x="3903588" y="9341095"/>
            <a:ext cx="6275790" cy="580363"/>
          </a:xfrm>
          <a:prstGeom prst="rect">
            <a:avLst/>
          </a:prstGeom>
        </p:spPr>
        <p:txBody>
          <a:bodyPr anchor="t" rtlCol="false" tIns="0" lIns="0" bIns="0" rIns="0">
            <a:spAutoFit/>
          </a:bodyPr>
          <a:lstStyle/>
          <a:p>
            <a:pPr algn="ctr">
              <a:lnSpc>
                <a:spcPts val="4759"/>
              </a:lnSpc>
            </a:pPr>
            <a:r>
              <a:rPr lang="en-US" sz="3399">
                <a:solidFill>
                  <a:srgbClr val="231F20"/>
                </a:solidFill>
                <a:latin typeface="Open Sans"/>
              </a:rPr>
              <a:t>Container of the application</a:t>
            </a:r>
          </a:p>
        </p:txBody>
      </p:sp>
      <p:sp>
        <p:nvSpPr>
          <p:cNvPr name="TextBox 22" id="22"/>
          <p:cNvSpPr txBox="true"/>
          <p:nvPr/>
        </p:nvSpPr>
        <p:spPr>
          <a:xfrm rot="0">
            <a:off x="10179378" y="9084251"/>
            <a:ext cx="6275790" cy="580363"/>
          </a:xfrm>
          <a:prstGeom prst="rect">
            <a:avLst/>
          </a:prstGeom>
        </p:spPr>
        <p:txBody>
          <a:bodyPr anchor="t" rtlCol="false" tIns="0" lIns="0" bIns="0" rIns="0">
            <a:spAutoFit/>
          </a:bodyPr>
          <a:lstStyle/>
          <a:p>
            <a:pPr algn="ctr">
              <a:lnSpc>
                <a:spcPts val="4759"/>
              </a:lnSpc>
            </a:pPr>
            <a:r>
              <a:rPr lang="en-US" sz="3399">
                <a:solidFill>
                  <a:srgbClr val="231F20"/>
                </a:solidFill>
                <a:latin typeface="Open Sans"/>
              </a:rPr>
              <a:t>Hosting on heroku server</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SUMMARY</a:t>
            </a:r>
          </a:p>
        </p:txBody>
      </p:sp>
      <p:sp>
        <p:nvSpPr>
          <p:cNvPr name="Freeform 4" id="4"/>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716027" y="3247835"/>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DATASET PRESENTATION</a:t>
            </a:r>
          </a:p>
        </p:txBody>
      </p:sp>
      <p:sp>
        <p:nvSpPr>
          <p:cNvPr name="TextBox 6" id="6"/>
          <p:cNvSpPr txBox="true"/>
          <p:nvPr/>
        </p:nvSpPr>
        <p:spPr>
          <a:xfrm rot="0">
            <a:off x="5716027" y="4042053"/>
            <a:ext cx="6855947"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IMPORTED LIBRARIES</a:t>
            </a:r>
          </a:p>
        </p:txBody>
      </p:sp>
      <p:sp>
        <p:nvSpPr>
          <p:cNvPr name="TextBox 7" id="7"/>
          <p:cNvSpPr txBox="true"/>
          <p:nvPr/>
        </p:nvSpPr>
        <p:spPr>
          <a:xfrm rot="0">
            <a:off x="5716027" y="496214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GENRE PREDICTION MODEL</a:t>
            </a:r>
          </a:p>
        </p:txBody>
      </p:sp>
      <p:sp>
        <p:nvSpPr>
          <p:cNvPr name="TextBox 8" id="8"/>
          <p:cNvSpPr txBox="true"/>
          <p:nvPr/>
        </p:nvSpPr>
        <p:spPr>
          <a:xfrm rot="0">
            <a:off x="5716027" y="575636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DATA VISUALISATION</a:t>
            </a:r>
          </a:p>
        </p:txBody>
      </p:sp>
      <p:sp>
        <p:nvSpPr>
          <p:cNvPr name="TextBox 9" id="9"/>
          <p:cNvSpPr txBox="true"/>
          <p:nvPr/>
        </p:nvSpPr>
        <p:spPr>
          <a:xfrm rot="0">
            <a:off x="5716027" y="655720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DATA STATISTICS</a:t>
            </a:r>
          </a:p>
        </p:txBody>
      </p:sp>
      <p:sp>
        <p:nvSpPr>
          <p:cNvPr name="TextBox 10" id="10"/>
          <p:cNvSpPr txBox="true"/>
          <p:nvPr/>
        </p:nvSpPr>
        <p:spPr>
          <a:xfrm rot="0">
            <a:off x="5716027" y="7349582"/>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STREAMLIT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521230" y="-2149253"/>
            <a:ext cx="11886929" cy="12197409"/>
          </a:xfrm>
          <a:custGeom>
            <a:avLst/>
            <a:gdLst/>
            <a:ahLst/>
            <a:cxnLst/>
            <a:rect r="r" b="b" t="t" l="l"/>
            <a:pathLst>
              <a:path h="12197409" w="11886929">
                <a:moveTo>
                  <a:pt x="0" y="0"/>
                </a:moveTo>
                <a:lnTo>
                  <a:pt x="11886930" y="0"/>
                </a:lnTo>
                <a:lnTo>
                  <a:pt x="11886930" y="12197408"/>
                </a:lnTo>
                <a:lnTo>
                  <a:pt x="0" y="12197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2105045"/>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THANK'S FOR LISTENING</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1344109" y="232615"/>
            <a:ext cx="1559978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SPOTIFY DATASET : PRESENTATION</a:t>
            </a:r>
          </a:p>
        </p:txBody>
      </p:sp>
      <p:sp>
        <p:nvSpPr>
          <p:cNvPr name="Freeform 4" id="4"/>
          <p:cNvSpPr/>
          <p:nvPr/>
        </p:nvSpPr>
        <p:spPr>
          <a:xfrm flipH="false" flipV="false" rot="0">
            <a:off x="15475012" y="-3153354"/>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42623" y="9166475"/>
            <a:ext cx="1744033" cy="527570"/>
          </a:xfrm>
          <a:custGeom>
            <a:avLst/>
            <a:gdLst/>
            <a:ahLst/>
            <a:cxnLst/>
            <a:rect r="r" b="b" t="t" l="l"/>
            <a:pathLst>
              <a:path h="527570" w="1744033">
                <a:moveTo>
                  <a:pt x="0" y="0"/>
                </a:moveTo>
                <a:lnTo>
                  <a:pt x="1744033" y="0"/>
                </a:lnTo>
                <a:lnTo>
                  <a:pt x="1744033" y="527570"/>
                </a:lnTo>
                <a:lnTo>
                  <a:pt x="0" y="527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87920" y="1871910"/>
            <a:ext cx="14609188" cy="6383993"/>
          </a:xfrm>
          <a:prstGeom prst="rect">
            <a:avLst/>
          </a:prstGeom>
        </p:spPr>
        <p:txBody>
          <a:bodyPr anchor="t" rtlCol="false" tIns="0" lIns="0" bIns="0" rIns="0">
            <a:spAutoFit/>
          </a:bodyPr>
          <a:lstStyle/>
          <a:p>
            <a:pPr>
              <a:lnSpc>
                <a:spcPts val="3314"/>
              </a:lnSpc>
              <a:spcBef>
                <a:spcPct val="0"/>
              </a:spcBef>
            </a:pPr>
            <a:r>
              <a:rPr lang="en-US" sz="2401" spc="235">
                <a:solidFill>
                  <a:srgbClr val="231F20"/>
                </a:solidFill>
                <a:latin typeface="DM Sans Bold"/>
              </a:rPr>
              <a:t>Top Used Columns:</a:t>
            </a:r>
          </a:p>
          <a:p>
            <a:pPr>
              <a:lnSpc>
                <a:spcPts val="3314"/>
              </a:lnSpc>
              <a:spcBef>
                <a:spcPct val="0"/>
              </a:spcBef>
            </a:pPr>
          </a:p>
          <a:p>
            <a:pPr marL="518566" indent="-259283" lvl="1">
              <a:lnSpc>
                <a:spcPts val="3314"/>
              </a:lnSpc>
              <a:buFont typeface="Arial"/>
              <a:buChar char="•"/>
            </a:pPr>
            <a:r>
              <a:rPr lang="en-US" sz="2401" spc="235">
                <a:solidFill>
                  <a:srgbClr val="231F20"/>
                </a:solidFill>
                <a:latin typeface="DM Sans"/>
              </a:rPr>
              <a:t>    </a:t>
            </a:r>
            <a:r>
              <a:rPr lang="en-US" sz="2401" spc="235">
                <a:solidFill>
                  <a:srgbClr val="231F20"/>
                </a:solidFill>
                <a:latin typeface="DM Sans Bold"/>
              </a:rPr>
              <a:t>name</a:t>
            </a:r>
            <a:r>
              <a:rPr lang="en-US" sz="2401" spc="235">
                <a:solidFill>
                  <a:srgbClr val="231F20"/>
                </a:solidFill>
                <a:latin typeface="DM Sans"/>
              </a:rPr>
              <a:t>: The name of the song.</a:t>
            </a:r>
          </a:p>
          <a:p>
            <a:pPr marL="518566" indent="-259283" lvl="1">
              <a:lnSpc>
                <a:spcPts val="3314"/>
              </a:lnSpc>
              <a:buFont typeface="Arial"/>
              <a:buChar char="•"/>
            </a:pPr>
            <a:r>
              <a:rPr lang="en-US" sz="2401" spc="235">
                <a:solidFill>
                  <a:srgbClr val="231F20"/>
                </a:solidFill>
                <a:latin typeface="DM Sans"/>
              </a:rPr>
              <a:t>    </a:t>
            </a:r>
            <a:r>
              <a:rPr lang="en-US" sz="2401" spc="235">
                <a:solidFill>
                  <a:srgbClr val="231F20"/>
                </a:solidFill>
                <a:latin typeface="DM Sans Bold"/>
              </a:rPr>
              <a:t>artists</a:t>
            </a:r>
            <a:r>
              <a:rPr lang="en-US" sz="2401" spc="235">
                <a:solidFill>
                  <a:srgbClr val="231F20"/>
                </a:solidFill>
                <a:latin typeface="DM Sans"/>
              </a:rPr>
              <a:t>: The artists associated with the song.</a:t>
            </a:r>
          </a:p>
          <a:p>
            <a:pPr>
              <a:lnSpc>
                <a:spcPts val="3314"/>
              </a:lnSpc>
            </a:pPr>
          </a:p>
          <a:p>
            <a:pPr marL="518566" indent="-259283" lvl="1">
              <a:lnSpc>
                <a:spcPts val="3314"/>
              </a:lnSpc>
              <a:buFont typeface="Arial"/>
              <a:buChar char="•"/>
            </a:pPr>
            <a:r>
              <a:rPr lang="en-US" sz="2401" spc="235">
                <a:solidFill>
                  <a:srgbClr val="231F20"/>
                </a:solidFill>
                <a:latin typeface="DM Sans"/>
              </a:rPr>
              <a:t>    </a:t>
            </a:r>
            <a:r>
              <a:rPr lang="en-US" sz="2401" spc="235">
                <a:solidFill>
                  <a:srgbClr val="231F20"/>
                </a:solidFill>
                <a:latin typeface="DM Sans Bold"/>
              </a:rPr>
              <a:t>country</a:t>
            </a:r>
            <a:r>
              <a:rPr lang="en-US" sz="2401" spc="235">
                <a:solidFill>
                  <a:srgbClr val="231F20"/>
                </a:solidFill>
                <a:latin typeface="DM Sans"/>
              </a:rPr>
              <a:t>: The country associated with the song's performance.</a:t>
            </a:r>
          </a:p>
          <a:p>
            <a:pPr marL="518566" indent="-259283" lvl="1">
              <a:lnSpc>
                <a:spcPts val="3314"/>
              </a:lnSpc>
              <a:buFont typeface="Arial"/>
              <a:buChar char="•"/>
            </a:pPr>
            <a:r>
              <a:rPr lang="en-US" sz="2401" spc="235">
                <a:solidFill>
                  <a:srgbClr val="231F20"/>
                </a:solidFill>
                <a:latin typeface="DM Sans"/>
              </a:rPr>
              <a:t>    </a:t>
            </a:r>
            <a:r>
              <a:rPr lang="en-US" sz="2401" spc="235">
                <a:solidFill>
                  <a:srgbClr val="231F20"/>
                </a:solidFill>
                <a:latin typeface="DM Sans Bold"/>
              </a:rPr>
              <a:t>popularity</a:t>
            </a:r>
            <a:r>
              <a:rPr lang="en-US" sz="2401" spc="235">
                <a:solidFill>
                  <a:srgbClr val="231F20"/>
                </a:solidFill>
                <a:latin typeface="DM Sans"/>
              </a:rPr>
              <a:t>: The popularity level of the song.</a:t>
            </a:r>
          </a:p>
          <a:p>
            <a:pPr marL="518566" indent="-259283" lvl="1">
              <a:lnSpc>
                <a:spcPts val="3314"/>
              </a:lnSpc>
              <a:buFont typeface="Arial"/>
              <a:buChar char="•"/>
            </a:pPr>
            <a:r>
              <a:rPr lang="en-US" sz="2401" spc="235">
                <a:solidFill>
                  <a:srgbClr val="231F20"/>
                </a:solidFill>
                <a:latin typeface="DM Sans"/>
              </a:rPr>
              <a:t>    </a:t>
            </a:r>
            <a:r>
              <a:rPr lang="en-US" sz="2401" spc="235">
                <a:solidFill>
                  <a:srgbClr val="231F20"/>
                </a:solidFill>
                <a:latin typeface="DM Sans Bold"/>
              </a:rPr>
              <a:t>is_explicit</a:t>
            </a:r>
            <a:r>
              <a:rPr lang="en-US" sz="2401" spc="235">
                <a:solidFill>
                  <a:srgbClr val="231F20"/>
                </a:solidFill>
                <a:latin typeface="DM Sans"/>
              </a:rPr>
              <a:t>: Indication of explicit content.</a:t>
            </a:r>
          </a:p>
          <a:p>
            <a:pPr>
              <a:lnSpc>
                <a:spcPts val="3314"/>
              </a:lnSpc>
            </a:pPr>
          </a:p>
          <a:p>
            <a:pPr marL="518566" indent="-259283" lvl="1">
              <a:lnSpc>
                <a:spcPts val="3314"/>
              </a:lnSpc>
              <a:buFont typeface="Arial"/>
              <a:buChar char="•"/>
            </a:pPr>
            <a:r>
              <a:rPr lang="en-US" sz="2401" spc="235">
                <a:solidFill>
                  <a:srgbClr val="231F20"/>
                </a:solidFill>
                <a:latin typeface="DM Sans"/>
              </a:rPr>
              <a:t>    </a:t>
            </a:r>
            <a:r>
              <a:rPr lang="en-US" sz="2401" spc="235">
                <a:solidFill>
                  <a:srgbClr val="231F20"/>
                </a:solidFill>
                <a:latin typeface="DM Sans Bold"/>
              </a:rPr>
              <a:t>duration_ms</a:t>
            </a:r>
            <a:r>
              <a:rPr lang="en-US" sz="2401" spc="235">
                <a:solidFill>
                  <a:srgbClr val="231F20"/>
                </a:solidFill>
                <a:latin typeface="DM Sans"/>
              </a:rPr>
              <a:t>: The duration of the song in milliseconds.</a:t>
            </a:r>
          </a:p>
          <a:p>
            <a:pPr marL="518566" indent="-259283" lvl="1">
              <a:lnSpc>
                <a:spcPts val="3314"/>
              </a:lnSpc>
              <a:buFont typeface="Arial"/>
              <a:buChar char="•"/>
            </a:pPr>
            <a:r>
              <a:rPr lang="en-US" sz="2401" spc="235">
                <a:solidFill>
                  <a:srgbClr val="231F20"/>
                </a:solidFill>
                <a:latin typeface="DM Sans"/>
              </a:rPr>
              <a:t>    </a:t>
            </a:r>
            <a:r>
              <a:rPr lang="en-US" sz="2401" spc="235">
                <a:solidFill>
                  <a:srgbClr val="231F20"/>
                </a:solidFill>
                <a:latin typeface="DM Sans Bold"/>
              </a:rPr>
              <a:t>danceability</a:t>
            </a:r>
            <a:r>
              <a:rPr lang="en-US" sz="2401" spc="235">
                <a:solidFill>
                  <a:srgbClr val="231F20"/>
                </a:solidFill>
                <a:latin typeface="DM Sans"/>
              </a:rPr>
              <a:t>, energy, acousticness, instrumentalness: Measures of the song.</a:t>
            </a:r>
          </a:p>
          <a:p>
            <a:pPr marL="518566" indent="-259283" lvl="1">
              <a:lnSpc>
                <a:spcPts val="3314"/>
              </a:lnSpc>
              <a:buFont typeface="Arial"/>
              <a:buChar char="•"/>
            </a:pPr>
            <a:r>
              <a:rPr lang="en-US" sz="2401" spc="235">
                <a:solidFill>
                  <a:srgbClr val="231F20"/>
                </a:solidFill>
                <a:latin typeface="DM Sans"/>
              </a:rPr>
              <a:t>    </a:t>
            </a:r>
            <a:r>
              <a:rPr lang="en-US" sz="2401" spc="235">
                <a:solidFill>
                  <a:srgbClr val="231F20"/>
                </a:solidFill>
                <a:latin typeface="DM Sans Bold"/>
              </a:rPr>
              <a:t>energy</a:t>
            </a:r>
            <a:r>
              <a:rPr lang="en-US" sz="2401" spc="235">
                <a:solidFill>
                  <a:srgbClr val="231F20"/>
                </a:solidFill>
                <a:latin typeface="DM Sans"/>
              </a:rPr>
              <a:t>: Measure of the song's energy.</a:t>
            </a:r>
          </a:p>
          <a:p>
            <a:pPr marL="518566" indent="-259283" lvl="1">
              <a:lnSpc>
                <a:spcPts val="3314"/>
              </a:lnSpc>
              <a:buFont typeface="Arial"/>
              <a:buChar char="•"/>
            </a:pPr>
            <a:r>
              <a:rPr lang="en-US" sz="2401" spc="235">
                <a:solidFill>
                  <a:srgbClr val="231F20"/>
                </a:solidFill>
                <a:latin typeface="DM Sans"/>
              </a:rPr>
              <a:t>    </a:t>
            </a:r>
            <a:r>
              <a:rPr lang="en-US" sz="2401" spc="235">
                <a:solidFill>
                  <a:srgbClr val="231F20"/>
                </a:solidFill>
                <a:latin typeface="DM Sans Bold"/>
              </a:rPr>
              <a:t>key</a:t>
            </a:r>
            <a:r>
              <a:rPr lang="en-US" sz="2401" spc="235">
                <a:solidFill>
                  <a:srgbClr val="231F20"/>
                </a:solidFill>
                <a:latin typeface="DM Sans"/>
              </a:rPr>
              <a:t>: The primary key of the song.</a:t>
            </a:r>
          </a:p>
          <a:p>
            <a:pPr marL="518566" indent="-259283" lvl="1">
              <a:lnSpc>
                <a:spcPts val="3314"/>
              </a:lnSpc>
              <a:buFont typeface="Arial"/>
              <a:buChar char="•"/>
            </a:pPr>
            <a:r>
              <a:rPr lang="en-US" sz="2401" spc="235">
                <a:solidFill>
                  <a:srgbClr val="231F20"/>
                </a:solidFill>
                <a:latin typeface="DM Sans"/>
              </a:rPr>
              <a:t>    </a:t>
            </a:r>
            <a:r>
              <a:rPr lang="en-US" sz="2401" spc="235">
                <a:solidFill>
                  <a:srgbClr val="231F20"/>
                </a:solidFill>
                <a:latin typeface="DM Sans Bold"/>
              </a:rPr>
              <a:t>loudness</a:t>
            </a:r>
            <a:r>
              <a:rPr lang="en-US" sz="2401" spc="235">
                <a:solidFill>
                  <a:srgbClr val="231F20"/>
                </a:solidFill>
                <a:latin typeface="DM Sans"/>
              </a:rPr>
              <a:t>: The loudness of the song.</a:t>
            </a:r>
          </a:p>
          <a:p>
            <a:pPr marL="518566" indent="-259283" lvl="1">
              <a:lnSpc>
                <a:spcPts val="3314"/>
              </a:lnSpc>
              <a:buFont typeface="Arial"/>
              <a:buChar char="•"/>
            </a:pPr>
            <a:r>
              <a:rPr lang="en-US" sz="2401" spc="235">
                <a:solidFill>
                  <a:srgbClr val="231F20"/>
                </a:solidFill>
                <a:latin typeface="DM Sans"/>
              </a:rPr>
              <a:t>    </a:t>
            </a:r>
            <a:r>
              <a:rPr lang="en-US" sz="2401" spc="235">
                <a:solidFill>
                  <a:srgbClr val="231F20"/>
                </a:solidFill>
                <a:latin typeface="DM Sans Bold"/>
              </a:rPr>
              <a:t>valence</a:t>
            </a:r>
            <a:r>
              <a:rPr lang="en-US" sz="2401" spc="235">
                <a:solidFill>
                  <a:srgbClr val="231F20"/>
                </a:solidFill>
                <a:latin typeface="DM Sans"/>
              </a:rPr>
              <a:t>: The positivity of the song.</a:t>
            </a:r>
          </a:p>
        </p:txBody>
      </p:sp>
      <p:sp>
        <p:nvSpPr>
          <p:cNvPr name="TextBox 7" id="7"/>
          <p:cNvSpPr txBox="true"/>
          <p:nvPr/>
        </p:nvSpPr>
        <p:spPr>
          <a:xfrm rot="0">
            <a:off x="3393147" y="8946890"/>
            <a:ext cx="11160499" cy="919115"/>
          </a:xfrm>
          <a:prstGeom prst="rect">
            <a:avLst/>
          </a:prstGeom>
        </p:spPr>
        <p:txBody>
          <a:bodyPr anchor="t" rtlCol="false" tIns="0" lIns="0" bIns="0" rIns="0">
            <a:spAutoFit/>
          </a:bodyPr>
          <a:lstStyle/>
          <a:p>
            <a:pPr algn="ctr">
              <a:lnSpc>
                <a:spcPts val="3740"/>
              </a:lnSpc>
              <a:spcBef>
                <a:spcPct val="0"/>
              </a:spcBef>
            </a:pPr>
            <a:r>
              <a:rPr lang="en-US" sz="2710" spc="265">
                <a:solidFill>
                  <a:srgbClr val="231F20"/>
                </a:solidFill>
                <a:latin typeface="DM Sans Bold"/>
              </a:rPr>
              <a:t>Objective: Analyze music trends based on these </a:t>
            </a:r>
          </a:p>
          <a:p>
            <a:pPr algn="ctr">
              <a:lnSpc>
                <a:spcPts val="3740"/>
              </a:lnSpc>
              <a:spcBef>
                <a:spcPct val="0"/>
              </a:spcBef>
            </a:pPr>
            <a:r>
              <a:rPr lang="en-US" sz="2710" spc="265">
                <a:solidFill>
                  <a:srgbClr val="231F20"/>
                </a:solidFill>
                <a:latin typeface="DM Sans Bold"/>
              </a:rPr>
              <a:t>attributes to understand listener preferences.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1411" y="1919930"/>
            <a:ext cx="975778" cy="963359"/>
          </a:xfrm>
          <a:custGeom>
            <a:avLst/>
            <a:gdLst/>
            <a:ahLst/>
            <a:cxnLst/>
            <a:rect r="r" b="b" t="t" l="l"/>
            <a:pathLst>
              <a:path h="963359" w="975778">
                <a:moveTo>
                  <a:pt x="0" y="0"/>
                </a:moveTo>
                <a:lnTo>
                  <a:pt x="975778" y="0"/>
                </a:lnTo>
                <a:lnTo>
                  <a:pt x="975778" y="963359"/>
                </a:lnTo>
                <a:lnTo>
                  <a:pt x="0" y="9633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1344109" y="2864239"/>
            <a:ext cx="6492240" cy="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1346416" y="3578614"/>
            <a:ext cx="15912884" cy="4281440"/>
          </a:xfrm>
          <a:prstGeom prst="rect">
            <a:avLst/>
          </a:prstGeom>
        </p:spPr>
        <p:txBody>
          <a:bodyPr anchor="t" rtlCol="false" tIns="0" lIns="0" bIns="0" rIns="0">
            <a:spAutoFit/>
          </a:bodyPr>
          <a:lstStyle/>
          <a:p>
            <a:pPr marL="585176" indent="-292588" lvl="1">
              <a:lnSpc>
                <a:spcPts val="3740"/>
              </a:lnSpc>
              <a:buFont typeface="Arial"/>
              <a:buChar char="•"/>
            </a:pPr>
            <a:r>
              <a:rPr lang="en-US" sz="2710" spc="241">
                <a:solidFill>
                  <a:srgbClr val="231F20"/>
                </a:solidFill>
                <a:latin typeface="DM Sans"/>
              </a:rPr>
              <a:t>Pandas &amp; NumPy: Used for data processing.</a:t>
            </a:r>
          </a:p>
          <a:p>
            <a:pPr marL="585176" indent="-292588" lvl="1">
              <a:lnSpc>
                <a:spcPts val="3740"/>
              </a:lnSpc>
              <a:buFont typeface="Arial"/>
              <a:buChar char="•"/>
            </a:pPr>
            <a:r>
              <a:rPr lang="en-US" sz="2710" spc="241">
                <a:solidFill>
                  <a:srgbClr val="231F20"/>
                </a:solidFill>
                <a:latin typeface="DM Sans"/>
              </a:rPr>
              <a:t>SciPy: Used for statistical calculations.</a:t>
            </a:r>
          </a:p>
          <a:p>
            <a:pPr marL="585176" indent="-292588" lvl="1">
              <a:lnSpc>
                <a:spcPts val="3740"/>
              </a:lnSpc>
              <a:buFont typeface="Arial"/>
              <a:buChar char="•"/>
            </a:pPr>
            <a:r>
              <a:rPr lang="en-US" sz="2710" spc="241">
                <a:solidFill>
                  <a:srgbClr val="231F20"/>
                </a:solidFill>
                <a:latin typeface="DM Sans"/>
              </a:rPr>
              <a:t>Streamlit: Web application framework for interactive data visualization.</a:t>
            </a:r>
          </a:p>
          <a:p>
            <a:pPr marL="585176" indent="-292588" lvl="1">
              <a:lnSpc>
                <a:spcPts val="3740"/>
              </a:lnSpc>
              <a:buFont typeface="Arial"/>
              <a:buChar char="•"/>
            </a:pPr>
            <a:r>
              <a:rPr lang="en-US" sz="2710" spc="241">
                <a:solidFill>
                  <a:srgbClr val="231F20"/>
                </a:solidFill>
                <a:latin typeface="DM Sans"/>
              </a:rPr>
              <a:t>scikit-learn: For data preprocessing and machine learning.</a:t>
            </a:r>
          </a:p>
          <a:p>
            <a:pPr marL="585176" indent="-292588" lvl="1">
              <a:lnSpc>
                <a:spcPts val="3740"/>
              </a:lnSpc>
              <a:buFont typeface="Arial"/>
              <a:buChar char="•"/>
            </a:pPr>
            <a:r>
              <a:rPr lang="en-US" sz="2710" spc="241">
                <a:solidFill>
                  <a:srgbClr val="231F20"/>
                </a:solidFill>
                <a:latin typeface="DM Sans"/>
              </a:rPr>
              <a:t>Folium &amp; streamlit_folium: For mapping.</a:t>
            </a:r>
          </a:p>
          <a:p>
            <a:pPr marL="585176" indent="-292588" lvl="1">
              <a:lnSpc>
                <a:spcPts val="3740"/>
              </a:lnSpc>
              <a:buFont typeface="Arial"/>
              <a:buChar char="•"/>
            </a:pPr>
            <a:r>
              <a:rPr lang="en-US" sz="2710" spc="241">
                <a:solidFill>
                  <a:srgbClr val="231F20"/>
                </a:solidFill>
                <a:latin typeface="DM Sans"/>
              </a:rPr>
              <a:t>Plotly &amp; Bokeh: For interactive visualizations.</a:t>
            </a:r>
          </a:p>
          <a:p>
            <a:pPr marL="585176" indent="-292588" lvl="1">
              <a:lnSpc>
                <a:spcPts val="3740"/>
              </a:lnSpc>
              <a:buFont typeface="Arial"/>
              <a:buChar char="•"/>
            </a:pPr>
            <a:r>
              <a:rPr lang="en-US" sz="2710" spc="241">
                <a:solidFill>
                  <a:srgbClr val="231F20"/>
                </a:solidFill>
                <a:latin typeface="DM Sans"/>
              </a:rPr>
              <a:t>JSON &amp; OS: For file management and environmental configuration.</a:t>
            </a:r>
          </a:p>
          <a:p>
            <a:pPr marL="585176" indent="-292588" lvl="1">
              <a:lnSpc>
                <a:spcPts val="3740"/>
              </a:lnSpc>
              <a:buFont typeface="Arial"/>
              <a:buChar char="•"/>
            </a:pPr>
            <a:r>
              <a:rPr lang="en-US" sz="2710" spc="241">
                <a:solidFill>
                  <a:srgbClr val="231F20"/>
                </a:solidFill>
                <a:latin typeface="DM Sans"/>
              </a:rPr>
              <a:t>set_page_config: Layout configuration for a wide display, suitable for extensive visualizations.</a:t>
            </a:r>
          </a:p>
        </p:txBody>
      </p:sp>
      <p:sp>
        <p:nvSpPr>
          <p:cNvPr name="TextBox 7" id="7"/>
          <p:cNvSpPr txBox="true"/>
          <p:nvPr/>
        </p:nvSpPr>
        <p:spPr>
          <a:xfrm rot="0">
            <a:off x="1344109" y="232615"/>
            <a:ext cx="1559978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SPOTIFY DATASET : LIBRARIES</a:t>
            </a:r>
          </a:p>
        </p:txBody>
      </p:sp>
      <p:sp>
        <p:nvSpPr>
          <p:cNvPr name="TextBox 8" id="8"/>
          <p:cNvSpPr txBox="true"/>
          <p:nvPr/>
        </p:nvSpPr>
        <p:spPr>
          <a:xfrm rot="0">
            <a:off x="1317122" y="2151602"/>
            <a:ext cx="3701256" cy="452390"/>
          </a:xfrm>
          <a:prstGeom prst="rect">
            <a:avLst/>
          </a:prstGeom>
        </p:spPr>
        <p:txBody>
          <a:bodyPr anchor="t" rtlCol="false" tIns="0" lIns="0" bIns="0" rIns="0">
            <a:spAutoFit/>
          </a:bodyPr>
          <a:lstStyle/>
          <a:p>
            <a:pPr algn="ctr">
              <a:lnSpc>
                <a:spcPts val="3740"/>
              </a:lnSpc>
              <a:spcBef>
                <a:spcPct val="0"/>
              </a:spcBef>
            </a:pPr>
            <a:r>
              <a:rPr lang="en-US" sz="2710" spc="265">
                <a:solidFill>
                  <a:srgbClr val="231F20"/>
                </a:solidFill>
                <a:latin typeface="DM Sans Bold"/>
              </a:rPr>
              <a:t>Imported Libraries</a:t>
            </a:r>
          </a:p>
        </p:txBody>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578" y="-577383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PREDICTION MUSIC GENRE</a:t>
            </a:r>
          </a:p>
        </p:txBody>
      </p:sp>
      <p:sp>
        <p:nvSpPr>
          <p:cNvPr name="TextBox 5" id="5"/>
          <p:cNvSpPr txBox="true"/>
          <p:nvPr/>
        </p:nvSpPr>
        <p:spPr>
          <a:xfrm rot="0">
            <a:off x="334221" y="2271760"/>
            <a:ext cx="17953779" cy="7453265"/>
          </a:xfrm>
          <a:prstGeom prst="rect">
            <a:avLst/>
          </a:prstGeom>
        </p:spPr>
        <p:txBody>
          <a:bodyPr anchor="t" rtlCol="false" tIns="0" lIns="0" bIns="0" rIns="0">
            <a:spAutoFit/>
          </a:bodyPr>
          <a:lstStyle/>
          <a:p>
            <a:pPr>
              <a:lnSpc>
                <a:spcPts val="3740"/>
              </a:lnSpc>
              <a:spcBef>
                <a:spcPct val="0"/>
              </a:spcBef>
            </a:pPr>
            <a:r>
              <a:rPr lang="en-US" sz="2710" spc="265">
                <a:solidFill>
                  <a:srgbClr val="231F20"/>
                </a:solidFill>
                <a:latin typeface="DM Sans Bold"/>
              </a:rPr>
              <a:t>1. Lack of Genre Information:</a:t>
            </a:r>
          </a:p>
          <a:p>
            <a:pPr>
              <a:lnSpc>
                <a:spcPts val="3740"/>
              </a:lnSpc>
              <a:spcBef>
                <a:spcPct val="0"/>
              </a:spcBef>
            </a:pPr>
            <a:r>
              <a:rPr lang="en-US" sz="2710" spc="265">
                <a:solidFill>
                  <a:srgbClr val="231F20"/>
                </a:solidFill>
                <a:latin typeface="DM Sans"/>
              </a:rPr>
              <a:t>Due to the absence of genre information (rock, country, jazz) in the dataset, we embarked on predicting genres.</a:t>
            </a:r>
          </a:p>
          <a:p>
            <a:pPr>
              <a:lnSpc>
                <a:spcPts val="3740"/>
              </a:lnSpc>
              <a:spcBef>
                <a:spcPct val="0"/>
              </a:spcBef>
            </a:pPr>
          </a:p>
          <a:p>
            <a:pPr>
              <a:lnSpc>
                <a:spcPts val="3740"/>
              </a:lnSpc>
              <a:spcBef>
                <a:spcPct val="0"/>
              </a:spcBef>
            </a:pPr>
            <a:r>
              <a:rPr lang="en-US" sz="2710" spc="265">
                <a:solidFill>
                  <a:srgbClr val="231F20"/>
                </a:solidFill>
                <a:latin typeface="DM Sans Bold"/>
              </a:rPr>
              <a:t>2. Utilizing Spotify API: (spotify_API_request.py)</a:t>
            </a:r>
          </a:p>
          <a:p>
            <a:pPr>
              <a:lnSpc>
                <a:spcPts val="3740"/>
              </a:lnSpc>
              <a:spcBef>
                <a:spcPct val="0"/>
              </a:spcBef>
            </a:pPr>
            <a:r>
              <a:rPr lang="en-US" sz="2710" spc="265">
                <a:solidFill>
                  <a:srgbClr val="231F20"/>
                </a:solidFill>
                <a:latin typeface="DM Sans"/>
              </a:rPr>
              <a:t>Leveraged the Spotify API to fetch genre-specific playlists (e.g., rock, country, jazz).</a:t>
            </a:r>
          </a:p>
          <a:p>
            <a:pPr>
              <a:lnSpc>
                <a:spcPts val="3740"/>
              </a:lnSpc>
              <a:spcBef>
                <a:spcPct val="0"/>
              </a:spcBef>
            </a:pPr>
            <a:r>
              <a:rPr lang="en-US" sz="2710" spc="265">
                <a:solidFill>
                  <a:srgbClr val="231F20"/>
                </a:solidFill>
                <a:latin typeface="DM Sans"/>
              </a:rPr>
              <a:t>Transformed playlist data into CSV format for analysis.</a:t>
            </a:r>
          </a:p>
          <a:p>
            <a:pPr>
              <a:lnSpc>
                <a:spcPts val="3740"/>
              </a:lnSpc>
              <a:spcBef>
                <a:spcPct val="0"/>
              </a:spcBef>
            </a:pPr>
          </a:p>
          <a:p>
            <a:pPr>
              <a:lnSpc>
                <a:spcPts val="3740"/>
              </a:lnSpc>
              <a:spcBef>
                <a:spcPct val="0"/>
              </a:spcBef>
            </a:pPr>
            <a:r>
              <a:rPr lang="en-US" sz="2710" spc="265">
                <a:solidFill>
                  <a:srgbClr val="231F20"/>
                </a:solidFill>
                <a:latin typeface="DM Sans Bold"/>
              </a:rPr>
              <a:t>3. Feature-Based Prediction:</a:t>
            </a:r>
          </a:p>
          <a:p>
            <a:pPr>
              <a:lnSpc>
                <a:spcPts val="3740"/>
              </a:lnSpc>
              <a:spcBef>
                <a:spcPct val="0"/>
              </a:spcBef>
            </a:pPr>
            <a:r>
              <a:rPr lang="en-US" sz="2710" spc="265">
                <a:solidFill>
                  <a:srgbClr val="231F20"/>
                </a:solidFill>
                <a:latin typeface="DM Sans"/>
              </a:rPr>
              <a:t>Utilized the playlist dataframes to predict the genre of each song based on its features (danceability, energy, tempo, etc).</a:t>
            </a:r>
          </a:p>
          <a:p>
            <a:pPr>
              <a:lnSpc>
                <a:spcPts val="3740"/>
              </a:lnSpc>
              <a:spcBef>
                <a:spcPct val="0"/>
              </a:spcBef>
            </a:pPr>
          </a:p>
          <a:p>
            <a:pPr>
              <a:lnSpc>
                <a:spcPts val="3740"/>
              </a:lnSpc>
              <a:spcBef>
                <a:spcPct val="0"/>
              </a:spcBef>
            </a:pPr>
            <a:r>
              <a:rPr lang="en-US" sz="2710" spc="265">
                <a:solidFill>
                  <a:srgbClr val="231F20"/>
                </a:solidFill>
                <a:latin typeface="DM Sans Bold"/>
              </a:rPr>
              <a:t>4. Choice of Classifier:</a:t>
            </a:r>
          </a:p>
          <a:p>
            <a:pPr>
              <a:lnSpc>
                <a:spcPts val="3740"/>
              </a:lnSpc>
              <a:spcBef>
                <a:spcPct val="0"/>
              </a:spcBef>
            </a:pPr>
            <a:r>
              <a:rPr lang="en-US" sz="2710" spc="265">
                <a:solidFill>
                  <a:srgbClr val="231F20"/>
                </a:solidFill>
                <a:latin typeface="DM Sans"/>
              </a:rPr>
              <a:t> Employed the Random Forest Classifier for genre prediction.</a:t>
            </a:r>
          </a:p>
          <a:p>
            <a:pPr>
              <a:lnSpc>
                <a:spcPts val="3740"/>
              </a:lnSpc>
              <a:spcBef>
                <a:spcPct val="0"/>
              </a:spcBef>
            </a:pPr>
            <a:r>
              <a:rPr lang="en-US" sz="2710" spc="265">
                <a:solidFill>
                  <a:srgbClr val="231F20"/>
                </a:solidFill>
                <a:latin typeface="DM Sans"/>
              </a:rPr>
              <a:t>The Random Forest Classifier was chosen for its ability to handle diverse features, reduce overfitting, and provide robust predictions.</a:t>
            </a:r>
          </a:p>
        </p:txBody>
      </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6988615" y="8268867"/>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951283" y="-5146121"/>
            <a:ext cx="7032580" cy="7216267"/>
          </a:xfrm>
          <a:custGeom>
            <a:avLst/>
            <a:gdLst/>
            <a:ahLst/>
            <a:cxnLst/>
            <a:rect r="r" b="b" t="t" l="l"/>
            <a:pathLst>
              <a:path h="7216267" w="7032580">
                <a:moveTo>
                  <a:pt x="0" y="0"/>
                </a:moveTo>
                <a:lnTo>
                  <a:pt x="7032581" y="0"/>
                </a:lnTo>
                <a:lnTo>
                  <a:pt x="7032581"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62042" y="4738316"/>
            <a:ext cx="13488612" cy="5254766"/>
          </a:xfrm>
          <a:custGeom>
            <a:avLst/>
            <a:gdLst/>
            <a:ahLst/>
            <a:cxnLst/>
            <a:rect r="r" b="b" t="t" l="l"/>
            <a:pathLst>
              <a:path h="5254766" w="13488612">
                <a:moveTo>
                  <a:pt x="0" y="0"/>
                </a:moveTo>
                <a:lnTo>
                  <a:pt x="13488612" y="0"/>
                </a:lnTo>
                <a:lnTo>
                  <a:pt x="13488612" y="5254766"/>
                </a:lnTo>
                <a:lnTo>
                  <a:pt x="0" y="5254766"/>
                </a:lnTo>
                <a:lnTo>
                  <a:pt x="0" y="0"/>
                </a:lnTo>
                <a:close/>
              </a:path>
            </a:pathLst>
          </a:custGeom>
          <a:blipFill>
            <a:blip r:embed="rId4"/>
            <a:stretch>
              <a:fillRect l="0" t="0" r="0" b="0"/>
            </a:stretch>
          </a:blipFill>
        </p:spPr>
      </p:sp>
      <p:sp>
        <p:nvSpPr>
          <p:cNvPr name="TextBox 5" id="5"/>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PREDICTION MUSIC GENRE</a:t>
            </a:r>
          </a:p>
        </p:txBody>
      </p:sp>
      <p:sp>
        <p:nvSpPr>
          <p:cNvPr name="TextBox 6" id="6"/>
          <p:cNvSpPr txBox="true"/>
          <p:nvPr/>
        </p:nvSpPr>
        <p:spPr>
          <a:xfrm rot="0">
            <a:off x="516889" y="1283443"/>
            <a:ext cx="9580042" cy="919115"/>
          </a:xfrm>
          <a:prstGeom prst="rect">
            <a:avLst/>
          </a:prstGeom>
        </p:spPr>
        <p:txBody>
          <a:bodyPr anchor="t" rtlCol="false" tIns="0" lIns="0" bIns="0" rIns="0">
            <a:spAutoFit/>
          </a:bodyPr>
          <a:lstStyle/>
          <a:p>
            <a:pPr>
              <a:lnSpc>
                <a:spcPts val="3740"/>
              </a:lnSpc>
            </a:pPr>
            <a:r>
              <a:rPr lang="en-US" sz="2710" spc="265">
                <a:solidFill>
                  <a:srgbClr val="231F20"/>
                </a:solidFill>
                <a:latin typeface="DM Sans Bold"/>
              </a:rPr>
              <a:t>We did it with six genres:</a:t>
            </a:r>
          </a:p>
          <a:p>
            <a:pPr>
              <a:lnSpc>
                <a:spcPts val="3740"/>
              </a:lnSpc>
            </a:pPr>
            <a:r>
              <a:rPr lang="en-US" sz="2710" spc="265">
                <a:solidFill>
                  <a:srgbClr val="231F20"/>
                </a:solidFill>
                <a:latin typeface="DM Sans"/>
              </a:rPr>
              <a:t>Pop, Rock, Country, R&amp;B, Jazz, Lofi</a:t>
            </a:r>
          </a:p>
        </p:txBody>
      </p:sp>
      <p:sp>
        <p:nvSpPr>
          <p:cNvPr name="TextBox 7" id="7"/>
          <p:cNvSpPr txBox="true"/>
          <p:nvPr/>
        </p:nvSpPr>
        <p:spPr>
          <a:xfrm rot="0">
            <a:off x="439702" y="2365989"/>
            <a:ext cx="15273939" cy="919115"/>
          </a:xfrm>
          <a:prstGeom prst="rect">
            <a:avLst/>
          </a:prstGeom>
        </p:spPr>
        <p:txBody>
          <a:bodyPr anchor="t" rtlCol="false" tIns="0" lIns="0" bIns="0" rIns="0">
            <a:spAutoFit/>
          </a:bodyPr>
          <a:lstStyle/>
          <a:p>
            <a:pPr>
              <a:lnSpc>
                <a:spcPts val="3740"/>
              </a:lnSpc>
            </a:pPr>
            <a:r>
              <a:rPr lang="en-US" sz="2710" spc="265">
                <a:solidFill>
                  <a:srgbClr val="231F20"/>
                </a:solidFill>
                <a:latin typeface="DM Sans Bold"/>
              </a:rPr>
              <a:t>The accuracy score we obtained for this model was 74%</a:t>
            </a:r>
          </a:p>
          <a:p>
            <a:pPr>
              <a:lnSpc>
                <a:spcPts val="3740"/>
              </a:lnSpc>
            </a:pPr>
            <a:r>
              <a:rPr lang="en-US" sz="2710" spc="265">
                <a:solidFill>
                  <a:srgbClr val="231F20"/>
                </a:solidFill>
                <a:latin typeface="DM Sans"/>
              </a:rPr>
              <a:t>as for the classification report the precision for each genre was around 70%</a:t>
            </a:r>
          </a:p>
        </p:txBody>
      </p:sp>
      <p:sp>
        <p:nvSpPr>
          <p:cNvPr name="TextBox 8" id="8"/>
          <p:cNvSpPr txBox="true"/>
          <p:nvPr/>
        </p:nvSpPr>
        <p:spPr>
          <a:xfrm rot="0">
            <a:off x="439702" y="3447029"/>
            <a:ext cx="15273939" cy="919115"/>
          </a:xfrm>
          <a:prstGeom prst="rect">
            <a:avLst/>
          </a:prstGeom>
        </p:spPr>
        <p:txBody>
          <a:bodyPr anchor="t" rtlCol="false" tIns="0" lIns="0" bIns="0" rIns="0">
            <a:spAutoFit/>
          </a:bodyPr>
          <a:lstStyle/>
          <a:p>
            <a:pPr>
              <a:lnSpc>
                <a:spcPts val="3740"/>
              </a:lnSpc>
            </a:pPr>
            <a:r>
              <a:rPr lang="en-US" sz="2710" spc="265">
                <a:solidFill>
                  <a:srgbClr val="231F20"/>
                </a:solidFill>
                <a:latin typeface="DM Sans"/>
              </a:rPr>
              <a:t>We created a function, track_id_from_uri, which extracts the song ID from its URL, simplifying the testing process.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303471" y="2560812"/>
            <a:ext cx="13681059" cy="6547278"/>
          </a:xfrm>
          <a:custGeom>
            <a:avLst/>
            <a:gdLst/>
            <a:ahLst/>
            <a:cxnLst/>
            <a:rect r="r" b="b" t="t" l="l"/>
            <a:pathLst>
              <a:path h="6547278" w="13681059">
                <a:moveTo>
                  <a:pt x="0" y="0"/>
                </a:moveTo>
                <a:lnTo>
                  <a:pt x="13681058" y="0"/>
                </a:lnTo>
                <a:lnTo>
                  <a:pt x="13681058" y="6547279"/>
                </a:lnTo>
                <a:lnTo>
                  <a:pt x="0" y="6547279"/>
                </a:lnTo>
                <a:lnTo>
                  <a:pt x="0" y="0"/>
                </a:lnTo>
                <a:close/>
              </a:path>
            </a:pathLst>
          </a:custGeom>
          <a:blipFill>
            <a:blip r:embed="rId5"/>
            <a:stretch>
              <a:fillRect l="0" t="0" r="0" b="0"/>
            </a:stretch>
          </a:blipFill>
        </p:spPr>
      </p:sp>
      <p:sp>
        <p:nvSpPr>
          <p:cNvPr name="TextBox 5" id="5"/>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DATA VISUALISATION -FOLIUM MAP</a:t>
            </a:r>
          </a:p>
        </p:txBody>
      </p:sp>
      <p:sp>
        <p:nvSpPr>
          <p:cNvPr name="TextBox 6" id="6"/>
          <p:cNvSpPr txBox="true"/>
          <p:nvPr/>
        </p:nvSpPr>
        <p:spPr>
          <a:xfrm rot="0">
            <a:off x="3751421" y="1622647"/>
            <a:ext cx="10785158" cy="452390"/>
          </a:xfrm>
          <a:prstGeom prst="rect">
            <a:avLst/>
          </a:prstGeom>
        </p:spPr>
        <p:txBody>
          <a:bodyPr anchor="t" rtlCol="false" tIns="0" lIns="0" bIns="0" rIns="0">
            <a:spAutoFit/>
          </a:bodyPr>
          <a:lstStyle/>
          <a:p>
            <a:pPr algn="ctr">
              <a:lnSpc>
                <a:spcPts val="3740"/>
              </a:lnSpc>
              <a:spcBef>
                <a:spcPct val="0"/>
              </a:spcBef>
            </a:pPr>
            <a:r>
              <a:rPr lang="en-US" sz="2710" spc="265">
                <a:solidFill>
                  <a:srgbClr val="231F20"/>
                </a:solidFill>
                <a:latin typeface="DM Sans Bold"/>
              </a:rPr>
              <a:t>Geographical Distribution of Music Origins by Country</a:t>
            </a:r>
          </a:p>
        </p:txBody>
      </p:sp>
      <p:sp>
        <p:nvSpPr>
          <p:cNvPr name="TextBox 7" id="7"/>
          <p:cNvSpPr txBox="true"/>
          <p:nvPr/>
        </p:nvSpPr>
        <p:spPr>
          <a:xfrm rot="0">
            <a:off x="1041671" y="9367885"/>
            <a:ext cx="15989777" cy="452390"/>
          </a:xfrm>
          <a:prstGeom prst="rect">
            <a:avLst/>
          </a:prstGeom>
        </p:spPr>
        <p:txBody>
          <a:bodyPr anchor="t" rtlCol="false" tIns="0" lIns="0" bIns="0" rIns="0">
            <a:spAutoFit/>
          </a:bodyPr>
          <a:lstStyle/>
          <a:p>
            <a:pPr algn="ctr">
              <a:lnSpc>
                <a:spcPts val="3740"/>
              </a:lnSpc>
              <a:spcBef>
                <a:spcPct val="0"/>
              </a:spcBef>
            </a:pPr>
            <a:r>
              <a:rPr lang="en-US" sz="2710" spc="265">
                <a:solidFill>
                  <a:srgbClr val="231F20"/>
                </a:solidFill>
                <a:latin typeface="DM Sans"/>
              </a:rPr>
              <a:t>(Graphs may be more perceptible in the notebook due to their interactive nature.)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24949" y="2404240"/>
            <a:ext cx="15438103" cy="6047630"/>
          </a:xfrm>
          <a:custGeom>
            <a:avLst/>
            <a:gdLst/>
            <a:ahLst/>
            <a:cxnLst/>
            <a:rect r="r" b="b" t="t" l="l"/>
            <a:pathLst>
              <a:path h="6047630" w="15438103">
                <a:moveTo>
                  <a:pt x="0" y="0"/>
                </a:moveTo>
                <a:lnTo>
                  <a:pt x="15438102" y="0"/>
                </a:lnTo>
                <a:lnTo>
                  <a:pt x="15438102" y="6047631"/>
                </a:lnTo>
                <a:lnTo>
                  <a:pt x="0" y="6047631"/>
                </a:lnTo>
                <a:lnTo>
                  <a:pt x="0" y="0"/>
                </a:lnTo>
                <a:close/>
              </a:path>
            </a:pathLst>
          </a:custGeom>
          <a:blipFill>
            <a:blip r:embed="rId5"/>
            <a:stretch>
              <a:fillRect l="0" t="0" r="0" b="0"/>
            </a:stretch>
          </a:blipFill>
        </p:spPr>
      </p:sp>
      <p:sp>
        <p:nvSpPr>
          <p:cNvPr name="TextBox 5" id="5"/>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DATA VISUALISATION</a:t>
            </a:r>
          </a:p>
        </p:txBody>
      </p:sp>
      <p:sp>
        <p:nvSpPr>
          <p:cNvPr name="TextBox 6" id="6"/>
          <p:cNvSpPr txBox="true"/>
          <p:nvPr/>
        </p:nvSpPr>
        <p:spPr>
          <a:xfrm rot="0">
            <a:off x="4925854" y="1622647"/>
            <a:ext cx="8436293" cy="919115"/>
          </a:xfrm>
          <a:prstGeom prst="rect">
            <a:avLst/>
          </a:prstGeom>
        </p:spPr>
        <p:txBody>
          <a:bodyPr anchor="t" rtlCol="false" tIns="0" lIns="0" bIns="0" rIns="0">
            <a:spAutoFit/>
          </a:bodyPr>
          <a:lstStyle/>
          <a:p>
            <a:pPr algn="ctr">
              <a:lnSpc>
                <a:spcPts val="3740"/>
              </a:lnSpc>
            </a:pPr>
            <a:r>
              <a:rPr lang="en-US" sz="2710" spc="265">
                <a:solidFill>
                  <a:srgbClr val="231F20"/>
                </a:solidFill>
                <a:latin typeface="DM Sans Bold"/>
              </a:rPr>
              <a:t>Histogram - Distribution of song durations</a:t>
            </a:r>
          </a:p>
          <a:p>
            <a:pPr algn="ctr">
              <a:lnSpc>
                <a:spcPts val="3740"/>
              </a:lnSpc>
              <a:spcBef>
                <a:spcPct val="0"/>
              </a:spcBef>
            </a:pPr>
          </a:p>
        </p:txBody>
      </p:sp>
      <p:sp>
        <p:nvSpPr>
          <p:cNvPr name="TextBox 7" id="7"/>
          <p:cNvSpPr txBox="true"/>
          <p:nvPr/>
        </p:nvSpPr>
        <p:spPr>
          <a:xfrm rot="0">
            <a:off x="963098" y="8774930"/>
            <a:ext cx="16296202" cy="919115"/>
          </a:xfrm>
          <a:prstGeom prst="rect">
            <a:avLst/>
          </a:prstGeom>
        </p:spPr>
        <p:txBody>
          <a:bodyPr anchor="t" rtlCol="false" tIns="0" lIns="0" bIns="0" rIns="0">
            <a:spAutoFit/>
          </a:bodyPr>
          <a:lstStyle/>
          <a:p>
            <a:pPr algn="ctr">
              <a:lnSpc>
                <a:spcPts val="3740"/>
              </a:lnSpc>
              <a:spcBef>
                <a:spcPct val="0"/>
              </a:spcBef>
            </a:pPr>
            <a:r>
              <a:rPr lang="en-US" sz="2710" spc="265">
                <a:solidFill>
                  <a:srgbClr val="231F20"/>
                </a:solidFill>
                <a:latin typeface="DM Sans"/>
              </a:rPr>
              <a:t>We can see that the mean duration of musics is 194.52 seconds. Which represent 3 minutes and 14s.</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4115597" y="-1028008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4314" y="3027537"/>
            <a:ext cx="6531029" cy="6230763"/>
          </a:xfrm>
          <a:custGeom>
            <a:avLst/>
            <a:gdLst/>
            <a:ahLst/>
            <a:cxnLst/>
            <a:rect r="r" b="b" t="t" l="l"/>
            <a:pathLst>
              <a:path h="6230763" w="6531029">
                <a:moveTo>
                  <a:pt x="0" y="0"/>
                </a:moveTo>
                <a:lnTo>
                  <a:pt x="6531029" y="0"/>
                </a:lnTo>
                <a:lnTo>
                  <a:pt x="6531029" y="6230763"/>
                </a:lnTo>
                <a:lnTo>
                  <a:pt x="0" y="6230763"/>
                </a:lnTo>
                <a:lnTo>
                  <a:pt x="0" y="0"/>
                </a:lnTo>
                <a:close/>
              </a:path>
            </a:pathLst>
          </a:custGeom>
          <a:blipFill>
            <a:blip r:embed="rId5"/>
            <a:stretch>
              <a:fillRect l="-49305" t="0" r="-37223" b="0"/>
            </a:stretch>
          </a:blipFill>
        </p:spPr>
      </p:sp>
      <p:sp>
        <p:nvSpPr>
          <p:cNvPr name="TextBox 5" id="5"/>
          <p:cNvSpPr txBox="true"/>
          <p:nvPr/>
        </p:nvSpPr>
        <p:spPr>
          <a:xfrm rot="0">
            <a:off x="1037297" y="232615"/>
            <a:ext cx="16538102" cy="948308"/>
          </a:xfrm>
          <a:prstGeom prst="rect">
            <a:avLst/>
          </a:prstGeom>
        </p:spPr>
        <p:txBody>
          <a:bodyPr anchor="t" rtlCol="false" tIns="0" lIns="0" bIns="0" rIns="0">
            <a:spAutoFit/>
          </a:bodyPr>
          <a:lstStyle/>
          <a:p>
            <a:pPr algn="ctr">
              <a:lnSpc>
                <a:spcPts val="7728"/>
              </a:lnSpc>
            </a:pPr>
            <a:r>
              <a:rPr lang="en-US" sz="5600" spc="548">
                <a:solidFill>
                  <a:srgbClr val="231F20"/>
                </a:solidFill>
                <a:latin typeface="Oswald Bold"/>
              </a:rPr>
              <a:t>DATA VISUALISATION</a:t>
            </a:r>
          </a:p>
        </p:txBody>
      </p:sp>
      <p:sp>
        <p:nvSpPr>
          <p:cNvPr name="TextBox 6" id="6"/>
          <p:cNvSpPr txBox="true"/>
          <p:nvPr/>
        </p:nvSpPr>
        <p:spPr>
          <a:xfrm rot="0">
            <a:off x="4524851" y="1622647"/>
            <a:ext cx="9238298" cy="919115"/>
          </a:xfrm>
          <a:prstGeom prst="rect">
            <a:avLst/>
          </a:prstGeom>
        </p:spPr>
        <p:txBody>
          <a:bodyPr anchor="t" rtlCol="false" tIns="0" lIns="0" bIns="0" rIns="0">
            <a:spAutoFit/>
          </a:bodyPr>
          <a:lstStyle/>
          <a:p>
            <a:pPr algn="ctr">
              <a:lnSpc>
                <a:spcPts val="3740"/>
              </a:lnSpc>
            </a:pPr>
            <a:r>
              <a:rPr lang="en-US" sz="2710" spc="265">
                <a:solidFill>
                  <a:srgbClr val="231F20"/>
                </a:solidFill>
                <a:latin typeface="DM Sans Bold"/>
              </a:rPr>
              <a:t> Pie Plot - Distribution of Modes (Major/Minor)</a:t>
            </a:r>
          </a:p>
          <a:p>
            <a:pPr algn="ctr">
              <a:lnSpc>
                <a:spcPts val="3740"/>
              </a:lnSpc>
              <a:spcBef>
                <a:spcPct val="0"/>
              </a:spcBef>
            </a:pPr>
          </a:p>
        </p:txBody>
      </p:sp>
      <p:sp>
        <p:nvSpPr>
          <p:cNvPr name="TextBox 7" id="7"/>
          <p:cNvSpPr txBox="true"/>
          <p:nvPr/>
        </p:nvSpPr>
        <p:spPr>
          <a:xfrm rot="0">
            <a:off x="7230625" y="3325924"/>
            <a:ext cx="10344774" cy="5586365"/>
          </a:xfrm>
          <a:prstGeom prst="rect">
            <a:avLst/>
          </a:prstGeom>
        </p:spPr>
        <p:txBody>
          <a:bodyPr anchor="t" rtlCol="false" tIns="0" lIns="0" bIns="0" rIns="0">
            <a:spAutoFit/>
          </a:bodyPr>
          <a:lstStyle/>
          <a:p>
            <a:pPr algn="just">
              <a:lnSpc>
                <a:spcPts val="3740"/>
              </a:lnSpc>
              <a:spcBef>
                <a:spcPct val="0"/>
              </a:spcBef>
            </a:pPr>
            <a:r>
              <a:rPr lang="en-US" sz="2710" spc="265">
                <a:solidFill>
                  <a:srgbClr val="231F20"/>
                </a:solidFill>
                <a:latin typeface="DM Sans"/>
              </a:rPr>
              <a:t>We can see that the musics are equaly minor or major.</a:t>
            </a:r>
          </a:p>
          <a:p>
            <a:pPr algn="just">
              <a:lnSpc>
                <a:spcPts val="3740"/>
              </a:lnSpc>
              <a:spcBef>
                <a:spcPct val="0"/>
              </a:spcBef>
            </a:pPr>
            <a:r>
              <a:rPr lang="en-US" sz="2710" spc="265">
                <a:solidFill>
                  <a:srgbClr val="231F20"/>
                </a:solidFill>
                <a:latin typeface="DM Sans"/>
              </a:rPr>
              <a:t>In music theory, the terms "minor" and "major" refer to two of the most common tonalities.</a:t>
            </a:r>
          </a:p>
          <a:p>
            <a:pPr algn="just">
              <a:lnSpc>
                <a:spcPts val="3740"/>
              </a:lnSpc>
              <a:spcBef>
                <a:spcPct val="0"/>
              </a:spcBef>
            </a:pPr>
          </a:p>
          <a:p>
            <a:pPr algn="just">
              <a:lnSpc>
                <a:spcPts val="3740"/>
              </a:lnSpc>
              <a:spcBef>
                <a:spcPct val="0"/>
              </a:spcBef>
            </a:pPr>
            <a:r>
              <a:rPr lang="en-US" sz="2710" spc="265">
                <a:solidFill>
                  <a:srgbClr val="231F20"/>
                </a:solidFill>
                <a:latin typeface="DM Sans"/>
              </a:rPr>
              <a:t>    </a:t>
            </a:r>
            <a:r>
              <a:rPr lang="en-US" sz="2710" spc="265">
                <a:solidFill>
                  <a:srgbClr val="231F20"/>
                </a:solidFill>
                <a:latin typeface="DM Sans Bold"/>
              </a:rPr>
              <a:t>Major Key:</a:t>
            </a:r>
          </a:p>
          <a:p>
            <a:pPr algn="just">
              <a:lnSpc>
                <a:spcPts val="3740"/>
              </a:lnSpc>
              <a:spcBef>
                <a:spcPct val="0"/>
              </a:spcBef>
            </a:pPr>
            <a:r>
              <a:rPr lang="en-US" sz="2710" spc="265">
                <a:solidFill>
                  <a:srgbClr val="231F20"/>
                </a:solidFill>
                <a:latin typeface="DM Sans"/>
              </a:rPr>
              <a:t>Music in a major key is characterized by a bright, happy, or positive sound. </a:t>
            </a:r>
          </a:p>
          <a:p>
            <a:pPr algn="just">
              <a:lnSpc>
                <a:spcPts val="3740"/>
              </a:lnSpc>
              <a:spcBef>
                <a:spcPct val="0"/>
              </a:spcBef>
            </a:pPr>
          </a:p>
          <a:p>
            <a:pPr algn="just">
              <a:lnSpc>
                <a:spcPts val="3740"/>
              </a:lnSpc>
              <a:spcBef>
                <a:spcPct val="0"/>
              </a:spcBef>
            </a:pPr>
            <a:r>
              <a:rPr lang="en-US" sz="2710" spc="265">
                <a:solidFill>
                  <a:srgbClr val="231F20"/>
                </a:solidFill>
                <a:latin typeface="DM Sans"/>
              </a:rPr>
              <a:t>    </a:t>
            </a:r>
            <a:r>
              <a:rPr lang="en-US" sz="2710" spc="265">
                <a:solidFill>
                  <a:srgbClr val="231F20"/>
                </a:solidFill>
                <a:latin typeface="DM Sans Bold"/>
              </a:rPr>
              <a:t>Minor Key:</a:t>
            </a:r>
          </a:p>
          <a:p>
            <a:pPr algn="just">
              <a:lnSpc>
                <a:spcPts val="3740"/>
              </a:lnSpc>
              <a:spcBef>
                <a:spcPct val="0"/>
              </a:spcBef>
            </a:pPr>
            <a:r>
              <a:rPr lang="en-US" sz="2710" spc="265">
                <a:solidFill>
                  <a:srgbClr val="231F20"/>
                </a:solidFill>
                <a:latin typeface="DM Sans"/>
              </a:rPr>
              <a:t>Conversely, music in a minor key has a darker, sadder, or more introspective quality. </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DAF1kt150FM</dc:identifier>
  <dcterms:modified xsi:type="dcterms:W3CDTF">2011-08-01T06:04:30Z</dcterms:modified>
  <cp:revision>1</cp:revision>
  <dc:title>Copie de Grey minimalist business project presentation </dc:title>
</cp:coreProperties>
</file>